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71" r:id="rId5"/>
    <p:sldId id="259" r:id="rId6"/>
    <p:sldId id="272" r:id="rId7"/>
    <p:sldId id="260" r:id="rId8"/>
    <p:sldId id="261" r:id="rId9"/>
    <p:sldId id="262" r:id="rId10"/>
    <p:sldId id="267" r:id="rId11"/>
    <p:sldId id="263" r:id="rId12"/>
    <p:sldId id="274" r:id="rId13"/>
    <p:sldId id="264" r:id="rId14"/>
    <p:sldId id="265" r:id="rId15"/>
    <p:sldId id="266" r:id="rId16"/>
    <p:sldId id="273" r:id="rId17"/>
    <p:sldId id="269" r:id="rId18"/>
    <p:sldId id="270" r:id="rId19"/>
    <p:sldId id="268"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BA4"/>
    <a:srgbClr val="05B0B9"/>
    <a:srgbClr val="00CAC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4"/>
    <p:restoredTop sz="94671"/>
  </p:normalViewPr>
  <p:slideViewPr>
    <p:cSldViewPr snapToGrid="0" snapToObjects="1">
      <p:cViewPr varScale="1">
        <p:scale>
          <a:sx n="138" d="100"/>
          <a:sy n="138" d="100"/>
        </p:scale>
        <p:origin x="208" y="368"/>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arieldeman/Desktop/IAMO4W%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rieldeman/Desktop/IAMO4W%20Data%20for%20ABR%20present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rieldeman/Desktop/IAMO4W%20Data%20for%20ABR%20present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rieldeman/Desktop/IAMO4W%20Data%20for%20ABR%20present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rieldeman/Desktop/IAMO4W%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rieldeman/Desktop/IAMO4W%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Top 3 Concerns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explosion val="3"/>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D3A-5A4D-A103-AF01ACEB458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D3A-5A4D-A103-AF01ACEB4584}"/>
              </c:ext>
            </c:extLst>
          </c:dPt>
          <c:dPt>
            <c:idx val="2"/>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05-5D3A-5A4D-A103-AF01ACEB4584}"/>
              </c:ext>
            </c:extLst>
          </c:dPt>
          <c:dPt>
            <c:idx val="3"/>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07-5D3A-5A4D-A103-AF01ACEB4584}"/>
              </c:ext>
            </c:extLst>
          </c:dPt>
          <c:dPt>
            <c:idx val="4"/>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09-5D3A-5A4D-A103-AF01ACEB4584}"/>
              </c:ext>
            </c:extLst>
          </c:dPt>
          <c:dPt>
            <c:idx val="5"/>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0B-5D3A-5A4D-A103-AF01ACEB4584}"/>
              </c:ext>
            </c:extLst>
          </c:dPt>
          <c:dPt>
            <c:idx val="6"/>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0D-5D3A-5A4D-A103-AF01ACEB4584}"/>
              </c:ext>
            </c:extLst>
          </c:dPt>
          <c:dPt>
            <c:idx val="7"/>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0F-5D3A-5A4D-A103-AF01ACEB4584}"/>
              </c:ext>
            </c:extLst>
          </c:dPt>
          <c:dPt>
            <c:idx val="8"/>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11-5D3A-5A4D-A103-AF01ACEB4584}"/>
              </c:ext>
            </c:extLst>
          </c:dPt>
          <c:dPt>
            <c:idx val="9"/>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13-5D3A-5A4D-A103-AF01ACEB4584}"/>
              </c:ext>
            </c:extLst>
          </c:dPt>
          <c:dPt>
            <c:idx val="10"/>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15-5D3A-5A4D-A103-AF01ACEB4584}"/>
              </c:ext>
            </c:extLst>
          </c:dPt>
          <c:dPt>
            <c:idx val="11"/>
            <c:bubble3D val="0"/>
            <c:spPr>
              <a:noFill/>
              <a:ln>
                <a:noFill/>
              </a:ln>
              <a:effectLst>
                <a:outerShdw blurRad="317500" algn="ctr" rotWithShape="0">
                  <a:prstClr val="black">
                    <a:alpha val="25000"/>
                  </a:prstClr>
                </a:outerShdw>
              </a:effectLst>
            </c:spPr>
            <c:extLst>
              <c:ext xmlns:c16="http://schemas.microsoft.com/office/drawing/2014/chart" uri="{C3380CC4-5D6E-409C-BE32-E72D297353CC}">
                <c16:uniqueId val="{00000017-5D3A-5A4D-A103-AF01ACEB4584}"/>
              </c:ext>
            </c:extLst>
          </c:dPt>
          <c:dLbls>
            <c:delete val="1"/>
          </c:dLbls>
          <c:cat>
            <c:strRef>
              <c:f>'Biggest Concerns'!$A$2:$A$13</c:f>
              <c:strCache>
                <c:ptCount val="12"/>
                <c:pt idx="0">
                  <c:v>Housing</c:v>
                </c:pt>
                <c:pt idx="1">
                  <c:v>Poverty</c:v>
                </c:pt>
                <c:pt idx="2">
                  <c:v>Crime</c:v>
                </c:pt>
                <c:pt idx="3">
                  <c:v>Transportation</c:v>
                </c:pt>
                <c:pt idx="4">
                  <c:v>Other</c:v>
                </c:pt>
                <c:pt idx="5">
                  <c:v>Drugs</c:v>
                </c:pt>
                <c:pt idx="6">
                  <c:v>Education</c:v>
                </c:pt>
                <c:pt idx="7">
                  <c:v>Healthcare</c:v>
                </c:pt>
                <c:pt idx="8">
                  <c:v>Racism</c:v>
                </c:pt>
                <c:pt idx="9">
                  <c:v>Employment</c:v>
                </c:pt>
                <c:pt idx="10">
                  <c:v>Criminal Justice</c:v>
                </c:pt>
                <c:pt idx="11">
                  <c:v>Nutrition</c:v>
                </c:pt>
              </c:strCache>
            </c:strRef>
          </c:cat>
          <c:val>
            <c:numRef>
              <c:f>'Biggest Concerns'!$C$2:$C$13</c:f>
              <c:numCache>
                <c:formatCode>0.0%</c:formatCode>
                <c:ptCount val="12"/>
                <c:pt idx="0">
                  <c:v>0.16727272727272727</c:v>
                </c:pt>
                <c:pt idx="1">
                  <c:v>0.12363636363636364</c:v>
                </c:pt>
                <c:pt idx="2">
                  <c:v>0.11272727272727273</c:v>
                </c:pt>
                <c:pt idx="3">
                  <c:v>0.10545454545454545</c:v>
                </c:pt>
                <c:pt idx="4">
                  <c:v>8.3636363636363634E-2</c:v>
                </c:pt>
                <c:pt idx="5">
                  <c:v>0.08</c:v>
                </c:pt>
                <c:pt idx="6">
                  <c:v>7.2727272727272724E-2</c:v>
                </c:pt>
                <c:pt idx="7">
                  <c:v>6.9090909090909092E-2</c:v>
                </c:pt>
                <c:pt idx="8">
                  <c:v>5.4545454545454543E-2</c:v>
                </c:pt>
                <c:pt idx="9">
                  <c:v>5.4545454545454543E-2</c:v>
                </c:pt>
                <c:pt idx="10">
                  <c:v>4.7272727272727272E-2</c:v>
                </c:pt>
                <c:pt idx="11">
                  <c:v>2.9090909090909091E-2</c:v>
                </c:pt>
              </c:numCache>
            </c:numRef>
          </c:val>
          <c:extLst>
            <c:ext xmlns:c16="http://schemas.microsoft.com/office/drawing/2014/chart" uri="{C3380CC4-5D6E-409C-BE32-E72D297353CC}">
              <c16:uniqueId val="{00000018-5D3A-5A4D-A103-AF01ACEB458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What Do You Love About O4W?</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A72-A041-B5F9-49E18A8303F7}"/>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A72-A041-B5F9-49E18A8303F7}"/>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A72-A041-B5F9-49E18A8303F7}"/>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A72-A041-B5F9-49E18A8303F7}"/>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A72-A041-B5F9-49E18A8303F7}"/>
              </c:ext>
            </c:extLst>
          </c:dPt>
          <c:dPt>
            <c:idx val="5"/>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A72-A041-B5F9-49E18A8303F7}"/>
              </c:ext>
            </c:extLst>
          </c:dPt>
          <c:dPt>
            <c:idx val="6"/>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A72-A041-B5F9-49E18A8303F7}"/>
              </c:ext>
            </c:extLst>
          </c:dPt>
          <c:dPt>
            <c:idx val="7"/>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A72-A041-B5F9-49E18A8303F7}"/>
              </c:ext>
            </c:extLst>
          </c:dPt>
          <c:dPt>
            <c:idx val="8"/>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4A72-A041-B5F9-49E18A8303F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4A72-A041-B5F9-49E18A8303F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A72-A041-B5F9-49E18A8303F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4A72-A041-B5F9-49E18A8303F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4A72-A041-B5F9-49E18A8303F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4A72-A041-B5F9-49E18A8303F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4A72-A041-B5F9-49E18A8303F7}"/>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4A72-A041-B5F9-49E18A8303F7}"/>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4A72-A041-B5F9-49E18A8303F7}"/>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4A72-A041-B5F9-49E18A8303F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'Secret Ballot'!$B$1:$B$9</c:f>
              <c:strCache>
                <c:ptCount val="9"/>
                <c:pt idx="0">
                  <c:v>Location</c:v>
                </c:pt>
                <c:pt idx="1">
                  <c:v>Diversity</c:v>
                </c:pt>
                <c:pt idx="2">
                  <c:v>Parks/ Recreation</c:v>
                </c:pt>
                <c:pt idx="3">
                  <c:v>Walkability</c:v>
                </c:pt>
                <c:pt idx="4">
                  <c:v>Community/ Neighbors</c:v>
                </c:pt>
                <c:pt idx="5">
                  <c:v>History</c:v>
                </c:pt>
                <c:pt idx="6">
                  <c:v>Other</c:v>
                </c:pt>
                <c:pt idx="7">
                  <c:v>Restuarants</c:v>
                </c:pt>
                <c:pt idx="8">
                  <c:v>Transportation</c:v>
                </c:pt>
              </c:strCache>
            </c:strRef>
          </c:cat>
          <c:val>
            <c:numRef>
              <c:f>'Secret Ballot'!$D$1:$D$9</c:f>
              <c:numCache>
                <c:formatCode>0%</c:formatCode>
                <c:ptCount val="9"/>
                <c:pt idx="0">
                  <c:v>0.16</c:v>
                </c:pt>
                <c:pt idx="1">
                  <c:v>0.16</c:v>
                </c:pt>
                <c:pt idx="2">
                  <c:v>0.15</c:v>
                </c:pt>
                <c:pt idx="3">
                  <c:v>0.14000000000000001</c:v>
                </c:pt>
                <c:pt idx="4">
                  <c:v>0.14000000000000001</c:v>
                </c:pt>
                <c:pt idx="5">
                  <c:v>0.09</c:v>
                </c:pt>
                <c:pt idx="6">
                  <c:v>0.09</c:v>
                </c:pt>
                <c:pt idx="7">
                  <c:v>0.04</c:v>
                </c:pt>
                <c:pt idx="8">
                  <c:v>0.03</c:v>
                </c:pt>
              </c:numCache>
            </c:numRef>
          </c:val>
          <c:extLst>
            <c:ext xmlns:c16="http://schemas.microsoft.com/office/drawing/2014/chart" uri="{C3380CC4-5D6E-409C-BE32-E72D297353CC}">
              <c16:uniqueId val="{00000012-4A72-A041-B5F9-49E18A8303F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5DF-4D4A-8C59-6FB10E25F81C}"/>
              </c:ext>
            </c:extLst>
          </c:dPt>
          <c:dPt>
            <c:idx val="1"/>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5DF-4D4A-8C59-6FB10E25F81C}"/>
              </c:ext>
            </c:extLst>
          </c:dPt>
          <c:dPt>
            <c:idx val="2"/>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5DF-4D4A-8C59-6FB10E25F81C}"/>
              </c:ext>
            </c:extLst>
          </c:dPt>
          <c:dPt>
            <c:idx val="3"/>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5DF-4D4A-8C59-6FB10E25F81C}"/>
              </c:ext>
            </c:extLst>
          </c:dPt>
          <c:dPt>
            <c:idx val="4"/>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5DF-4D4A-8C59-6FB10E25F81C}"/>
              </c:ext>
            </c:extLst>
          </c:dPt>
          <c:dPt>
            <c:idx val="5"/>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25DF-4D4A-8C59-6FB10E25F81C}"/>
              </c:ext>
            </c:extLst>
          </c:dPt>
          <c:dPt>
            <c:idx val="6"/>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25DF-4D4A-8C59-6FB10E25F81C}"/>
              </c:ext>
            </c:extLst>
          </c:dPt>
          <c:dLbls>
            <c:delete val="1"/>
          </c:dLbls>
          <c:cat>
            <c:strRef>
              <c:f>'Secret Ballot'!$B$80:$B$86</c:f>
              <c:strCache>
                <c:ptCount val="7"/>
                <c:pt idx="0">
                  <c:v>History</c:v>
                </c:pt>
                <c:pt idx="1">
                  <c:v>Positive Changes</c:v>
                </c:pt>
                <c:pt idx="2">
                  <c:v>Safe/ Nice Neighborhood</c:v>
                </c:pt>
                <c:pt idx="3">
                  <c:v>Other</c:v>
                </c:pt>
                <c:pt idx="4">
                  <c:v>Diverse</c:v>
                </c:pt>
                <c:pt idx="5">
                  <c:v>Restaurants/ Activities</c:v>
                </c:pt>
                <c:pt idx="6">
                  <c:v>Good Location/ Walkable</c:v>
                </c:pt>
              </c:strCache>
            </c:strRef>
          </c:cat>
          <c:val>
            <c:numRef>
              <c:f>'Secret Ballot'!$D$80:$D$86</c:f>
              <c:numCache>
                <c:formatCode>0%</c:formatCode>
                <c:ptCount val="7"/>
                <c:pt idx="0">
                  <c:v>0.26865671641791045</c:v>
                </c:pt>
                <c:pt idx="1">
                  <c:v>0.19402985074626866</c:v>
                </c:pt>
                <c:pt idx="2">
                  <c:v>0.16417910447761194</c:v>
                </c:pt>
                <c:pt idx="3">
                  <c:v>0.11940298507462686</c:v>
                </c:pt>
                <c:pt idx="4">
                  <c:v>0.1044776119402985</c:v>
                </c:pt>
                <c:pt idx="5">
                  <c:v>8.9552238805970144E-2</c:v>
                </c:pt>
                <c:pt idx="6">
                  <c:v>5.9701492537313432E-2</c:v>
                </c:pt>
              </c:numCache>
            </c:numRef>
          </c:val>
          <c:extLst>
            <c:ext xmlns:c16="http://schemas.microsoft.com/office/drawing/2014/chart" uri="{C3380CC4-5D6E-409C-BE32-E72D297353CC}">
              <c16:uniqueId val="{0000000E-25DF-4D4A-8C59-6FB10E25F81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What Would you like to change about O4W?</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5C4-B344-BCAD-DDD4DDCF4CE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5C4-B344-BCAD-DDD4DDCF4CE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5C4-B344-BCAD-DDD4DDCF4CE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5C4-B344-BCAD-DDD4DDCF4CE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5C4-B344-BCAD-DDD4DDCF4CE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5C4-B344-BCAD-DDD4DDCF4CE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5C4-B344-BCAD-DDD4DDCF4CE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5C4-B344-BCAD-DDD4DDCF4CE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B5C4-B344-BCAD-DDD4DDCF4CE8}"/>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5C4-B344-BCAD-DDD4DDCF4CE8}"/>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5C4-B344-BCAD-DDD4DDCF4CE8}"/>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5C4-B344-BCAD-DDD4DDCF4CE8}"/>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5C4-B344-BCAD-DDD4DDCF4CE8}"/>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B5C4-B344-BCAD-DDD4DDCF4CE8}"/>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B5C4-B344-BCAD-DDD4DDCF4CE8}"/>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B5C4-B344-BCAD-DDD4DDCF4CE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'Secret Ballot'!$B$128:$B$135</c:f>
              <c:strCache>
                <c:ptCount val="8"/>
                <c:pt idx="0">
                  <c:v>Homelessness/ More neighborhood resources</c:v>
                </c:pt>
                <c:pt idx="1">
                  <c:v>Affordability</c:v>
                </c:pt>
                <c:pt idx="2">
                  <c:v>Other</c:v>
                </c:pt>
                <c:pt idx="3">
                  <c:v>Gentrification</c:v>
                </c:pt>
                <c:pt idx="4">
                  <c:v>Drugs/ Crime</c:v>
                </c:pt>
                <c:pt idx="5">
                  <c:v>Improve Transportation</c:v>
                </c:pt>
                <c:pt idx="6">
                  <c:v>Removing older buildings for new construction</c:v>
                </c:pt>
                <c:pt idx="7">
                  <c:v>Cleanliness</c:v>
                </c:pt>
              </c:strCache>
            </c:strRef>
          </c:cat>
          <c:val>
            <c:numRef>
              <c:f>'Secret Ballot'!$D$128:$D$135</c:f>
              <c:numCache>
                <c:formatCode>0%</c:formatCode>
                <c:ptCount val="8"/>
                <c:pt idx="0">
                  <c:v>0.2289156626506024</c:v>
                </c:pt>
                <c:pt idx="1">
                  <c:v>0.15662650602409639</c:v>
                </c:pt>
                <c:pt idx="2">
                  <c:v>0.14457831325301204</c:v>
                </c:pt>
                <c:pt idx="3">
                  <c:v>0.13253012048192772</c:v>
                </c:pt>
                <c:pt idx="4">
                  <c:v>0.12048192771084337</c:v>
                </c:pt>
                <c:pt idx="5">
                  <c:v>0.10843373493975904</c:v>
                </c:pt>
                <c:pt idx="6">
                  <c:v>7.2289156626506021E-2</c:v>
                </c:pt>
                <c:pt idx="7">
                  <c:v>3.614457831325301E-2</c:v>
                </c:pt>
              </c:numCache>
            </c:numRef>
          </c:val>
          <c:extLst>
            <c:ext xmlns:c16="http://schemas.microsoft.com/office/drawing/2014/chart" uri="{C3380CC4-5D6E-409C-BE32-E72D297353CC}">
              <c16:uniqueId val="{00000010-B5C4-B344-BCAD-DDD4DDCF4CE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'Audience Surveys'!$BQ$8</c:f>
              <c:strCache>
                <c:ptCount val="1"/>
                <c:pt idx="0">
                  <c:v>How do you find out about arts events you would like to attend?</c:v>
                </c:pt>
              </c:strCache>
            </c:strRef>
          </c:tx>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'Audience Surveys'!$A$9:$A$13</c:f>
              <c:strCache>
                <c:ptCount val="5"/>
                <c:pt idx="0">
                  <c:v>   Friends</c:v>
                </c:pt>
                <c:pt idx="1">
                  <c:v>   Internet</c:v>
                </c:pt>
                <c:pt idx="2">
                  <c:v>   Email</c:v>
                </c:pt>
                <c:pt idx="3">
                  <c:v>   Mail</c:v>
                </c:pt>
                <c:pt idx="4">
                  <c:v>   Radio</c:v>
                </c:pt>
              </c:strCache>
            </c:strRef>
          </c:cat>
          <c:val>
            <c:numRef>
              <c:f>'Audience Surveys'!$BQ$9:$BQ$13</c:f>
              <c:numCache>
                <c:formatCode>0%</c:formatCode>
                <c:ptCount val="5"/>
                <c:pt idx="0">
                  <c:v>0.56060606060606055</c:v>
                </c:pt>
                <c:pt idx="1">
                  <c:v>0.54545454545454541</c:v>
                </c:pt>
                <c:pt idx="2">
                  <c:v>0.53030303030303028</c:v>
                </c:pt>
                <c:pt idx="3">
                  <c:v>0.34848484848484851</c:v>
                </c:pt>
                <c:pt idx="4">
                  <c:v>0.21212121212121213</c:v>
                </c:pt>
              </c:numCache>
            </c:numRef>
          </c:val>
          <c:extLst>
            <c:ext xmlns:c16="http://schemas.microsoft.com/office/drawing/2014/chart" uri="{C3380CC4-5D6E-409C-BE32-E72D297353CC}">
              <c16:uniqueId val="{00000000-BF8E-B044-BB05-02CA01AA470F}"/>
            </c:ext>
          </c:extLst>
        </c:ser>
        <c:dLbls>
          <c:dLblPos val="inEnd"/>
          <c:showLegendKey val="0"/>
          <c:showVal val="1"/>
          <c:showCatName val="0"/>
          <c:showSerName val="0"/>
          <c:showPercent val="0"/>
          <c:showBubbleSize val="0"/>
        </c:dLbls>
        <c:gapWidth val="41"/>
        <c:axId val="1432870351"/>
        <c:axId val="1432930351"/>
      </c:barChart>
      <c:catAx>
        <c:axId val="143287035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432930351"/>
        <c:crosses val="autoZero"/>
        <c:auto val="1"/>
        <c:lblAlgn val="ctr"/>
        <c:lblOffset val="100"/>
        <c:noMultiLvlLbl val="0"/>
      </c:catAx>
      <c:valAx>
        <c:axId val="1432930351"/>
        <c:scaling>
          <c:orientation val="minMax"/>
        </c:scaling>
        <c:delete val="1"/>
        <c:axPos val="l"/>
        <c:numFmt formatCode="0%" sourceLinked="1"/>
        <c:majorTickMark val="none"/>
        <c:minorTickMark val="none"/>
        <c:tickLblPos val="nextTo"/>
        <c:crossAx val="1432870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'Audience Surveys'!$BQ$16</c:f>
              <c:strCache>
                <c:ptCount val="1"/>
                <c:pt idx="0">
                  <c:v>What keeps you from experiencing arts events?</c:v>
                </c:pt>
              </c:strCache>
            </c:strRef>
          </c:tx>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'Audience Surveys'!$A$17:$A$21</c:f>
              <c:strCache>
                <c:ptCount val="5"/>
                <c:pt idx="0">
                  <c:v>   Schedule</c:v>
                </c:pt>
                <c:pt idx="1">
                  <c:v>   Cost</c:v>
                </c:pt>
                <c:pt idx="2">
                  <c:v>   Location</c:v>
                </c:pt>
                <c:pt idx="3">
                  <c:v>   Transportation/parking</c:v>
                </c:pt>
                <c:pt idx="4">
                  <c:v>   Other</c:v>
                </c:pt>
              </c:strCache>
            </c:strRef>
          </c:cat>
          <c:val>
            <c:numRef>
              <c:f>'Audience Surveys'!$BQ$17:$BQ$21</c:f>
              <c:numCache>
                <c:formatCode>0%</c:formatCode>
                <c:ptCount val="5"/>
                <c:pt idx="0">
                  <c:v>0.5</c:v>
                </c:pt>
                <c:pt idx="1">
                  <c:v>0.40909090909090912</c:v>
                </c:pt>
                <c:pt idx="2">
                  <c:v>0.2878787878787879</c:v>
                </c:pt>
                <c:pt idx="3">
                  <c:v>0.10606060606060606</c:v>
                </c:pt>
                <c:pt idx="4">
                  <c:v>0.10606060606060606</c:v>
                </c:pt>
              </c:numCache>
            </c:numRef>
          </c:val>
          <c:extLst>
            <c:ext xmlns:c16="http://schemas.microsoft.com/office/drawing/2014/chart" uri="{C3380CC4-5D6E-409C-BE32-E72D297353CC}">
              <c16:uniqueId val="{00000000-2A78-1A42-881E-5224E0CB28C8}"/>
            </c:ext>
          </c:extLst>
        </c:ser>
        <c:dLbls>
          <c:dLblPos val="inEnd"/>
          <c:showLegendKey val="0"/>
          <c:showVal val="1"/>
          <c:showCatName val="0"/>
          <c:showSerName val="0"/>
          <c:showPercent val="0"/>
          <c:showBubbleSize val="0"/>
        </c:dLbls>
        <c:gapWidth val="41"/>
        <c:axId val="1405312735"/>
        <c:axId val="1405357727"/>
      </c:barChart>
      <c:catAx>
        <c:axId val="14053127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405357727"/>
        <c:crosses val="autoZero"/>
        <c:auto val="1"/>
        <c:lblAlgn val="ctr"/>
        <c:lblOffset val="100"/>
        <c:noMultiLvlLbl val="0"/>
      </c:catAx>
      <c:valAx>
        <c:axId val="1405357727"/>
        <c:scaling>
          <c:orientation val="minMax"/>
        </c:scaling>
        <c:delete val="1"/>
        <c:axPos val="l"/>
        <c:numFmt formatCode="0%" sourceLinked="1"/>
        <c:majorTickMark val="none"/>
        <c:minorTickMark val="none"/>
        <c:tickLblPos val="nextTo"/>
        <c:crossAx val="1405312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B3584-B3DC-2F41-858A-C7F8F80A7343}" type="datetimeFigureOut">
              <a:rPr lang="en-US" smtClean="0"/>
              <a:t>9/17/18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7641C-CAE4-6147-8585-AD469D91FC24}" type="slidenum">
              <a:rPr lang="en-US" smtClean="0"/>
              <a:t>‹#›</a:t>
            </a:fld>
            <a:endParaRPr lang="en-US"/>
          </a:p>
        </p:txBody>
      </p:sp>
    </p:spTree>
    <p:extLst>
      <p:ext uri="{BB962C8B-B14F-4D97-AF65-F5344CB8AC3E}">
        <p14:creationId xmlns:p14="http://schemas.microsoft.com/office/powerpoint/2010/main" val="284143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7641C-CAE4-6147-8585-AD469D91FC24}" type="slidenum">
              <a:rPr lang="en-US" smtClean="0"/>
              <a:t>4</a:t>
            </a:fld>
            <a:endParaRPr lang="en-US"/>
          </a:p>
        </p:txBody>
      </p:sp>
    </p:spTree>
    <p:extLst>
      <p:ext uri="{BB962C8B-B14F-4D97-AF65-F5344CB8AC3E}">
        <p14:creationId xmlns:p14="http://schemas.microsoft.com/office/powerpoint/2010/main" val="199111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7641C-CAE4-6147-8585-AD469D91FC24}" type="slidenum">
              <a:rPr lang="en-US" smtClean="0"/>
              <a:t>17</a:t>
            </a:fld>
            <a:endParaRPr lang="en-US"/>
          </a:p>
        </p:txBody>
      </p:sp>
    </p:spTree>
    <p:extLst>
      <p:ext uri="{BB962C8B-B14F-4D97-AF65-F5344CB8AC3E}">
        <p14:creationId xmlns:p14="http://schemas.microsoft.com/office/powerpoint/2010/main" val="394660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850,000 people visit the Martin Luther King Jr. Historic Site each year, no performance offerings about MLK District in neighborhood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living billboard with high value as a social media share. open mic nights; traveling music, theatre and art events; and portable educational theatre installations,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Engage with museums, festivals and attractions to deliver pop-up performance events that enhance their offerings and build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Theatre Bus addresses top neighborhood issues of history and housing, and top barriers to arts participation: schedule, cost, location, by being highly nimble in all 3. Plus it’s a community symbol, community gathering spot and revenue generator. This pic is Bus Theatre in Italy, also based on models of Magic Bus in San Francisco and </a:t>
            </a:r>
            <a:r>
              <a:rPr lang="en-US" sz="1200" kern="1200" dirty="0" err="1">
                <a:solidFill>
                  <a:schemeClr val="tx1"/>
                </a:solidFill>
                <a:effectLst/>
                <a:latin typeface="+mn-lt"/>
                <a:ea typeface="+mn-ea"/>
                <a:cs typeface="+mn-cs"/>
              </a:rPr>
              <a:t>RideNYC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477641C-CAE4-6147-8585-AD469D91FC24}" type="slidenum">
              <a:rPr lang="en-US" smtClean="0"/>
              <a:t>18</a:t>
            </a:fld>
            <a:endParaRPr lang="en-US"/>
          </a:p>
        </p:txBody>
      </p:sp>
    </p:spTree>
    <p:extLst>
      <p:ext uri="{BB962C8B-B14F-4D97-AF65-F5344CB8AC3E}">
        <p14:creationId xmlns:p14="http://schemas.microsoft.com/office/powerpoint/2010/main" val="2830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Atlanta City Design, published by the City of Atlanta Department of City Planning, boldly proclaims Atlanta’s intent to become The Beloved Community Dr. King spoke about. Atlanta is famous around the world as the home of Dr. King and the cradle of the Civil Rights Movement. Out of Hand is based in Dr. King’s own neighborhood. We will use our skills as artists to work with our neighbors to build the Beloved Community, to build audience for the arts, and to make artists vital to our community.</a:t>
            </a:r>
          </a:p>
        </p:txBody>
      </p:sp>
      <p:sp>
        <p:nvSpPr>
          <p:cNvPr id="4" name="Slide Number Placeholder 3"/>
          <p:cNvSpPr>
            <a:spLocks noGrp="1"/>
          </p:cNvSpPr>
          <p:nvPr>
            <p:ph type="sldNum" sz="quarter" idx="5"/>
          </p:nvPr>
        </p:nvSpPr>
        <p:spPr/>
        <p:txBody>
          <a:bodyPr/>
          <a:lstStyle/>
          <a:p>
            <a:fld id="{6477641C-CAE4-6147-8585-AD469D91FC24}" type="slidenum">
              <a:rPr lang="en-US" smtClean="0"/>
              <a:t>19</a:t>
            </a:fld>
            <a:endParaRPr lang="en-US"/>
          </a:p>
        </p:txBody>
      </p:sp>
    </p:spTree>
    <p:extLst>
      <p:ext uri="{BB962C8B-B14F-4D97-AF65-F5344CB8AC3E}">
        <p14:creationId xmlns:p14="http://schemas.microsoft.com/office/powerpoint/2010/main" val="43524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to King Center, MLK’s birth home, Ebenezer, Ponce City Market, Beltline Eastside Trail, Largest Section 8 public housing in Southeastern United States, real estate boom. Historically black neighborhood experiencing rapid gentrification.</a:t>
            </a:r>
          </a:p>
        </p:txBody>
      </p:sp>
      <p:sp>
        <p:nvSpPr>
          <p:cNvPr id="4" name="Slide Number Placeholder 3"/>
          <p:cNvSpPr>
            <a:spLocks noGrp="1"/>
          </p:cNvSpPr>
          <p:nvPr>
            <p:ph type="sldNum" sz="quarter" idx="5"/>
          </p:nvPr>
        </p:nvSpPr>
        <p:spPr/>
        <p:txBody>
          <a:bodyPr/>
          <a:lstStyle/>
          <a:p>
            <a:fld id="{6477641C-CAE4-6147-8585-AD469D91FC24}" type="slidenum">
              <a:rPr lang="en-US" smtClean="0"/>
              <a:t>6</a:t>
            </a:fld>
            <a:endParaRPr lang="en-US"/>
          </a:p>
        </p:txBody>
      </p:sp>
    </p:spTree>
    <p:extLst>
      <p:ext uri="{BB962C8B-B14F-4D97-AF65-F5344CB8AC3E}">
        <p14:creationId xmlns:p14="http://schemas.microsoft.com/office/powerpoint/2010/main" val="725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 of Hand dived deep into The Essential Journey of Audience Building by seeking to understand the unique points of view and needs of potential audience members through personal interactions with our neighbors</a:t>
            </a:r>
          </a:p>
        </p:txBody>
      </p:sp>
      <p:sp>
        <p:nvSpPr>
          <p:cNvPr id="4" name="Slide Number Placeholder 3"/>
          <p:cNvSpPr>
            <a:spLocks noGrp="1"/>
          </p:cNvSpPr>
          <p:nvPr>
            <p:ph type="sldNum" sz="quarter" idx="5"/>
          </p:nvPr>
        </p:nvSpPr>
        <p:spPr/>
        <p:txBody>
          <a:bodyPr/>
          <a:lstStyle/>
          <a:p>
            <a:fld id="{6477641C-CAE4-6147-8585-AD469D91FC24}" type="slidenum">
              <a:rPr lang="en-US" smtClean="0"/>
              <a:t>7</a:t>
            </a:fld>
            <a:endParaRPr lang="en-US"/>
          </a:p>
        </p:txBody>
      </p:sp>
    </p:spTree>
    <p:extLst>
      <p:ext uri="{BB962C8B-B14F-4D97-AF65-F5344CB8AC3E}">
        <p14:creationId xmlns:p14="http://schemas.microsoft.com/office/powerpoint/2010/main" val="341923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btw – The “auditorium” is $50 per hour for non-profits. Well equipped with A/V, a prep kitchen, and a great staff</a:t>
            </a:r>
          </a:p>
          <a:p>
            <a:endParaRPr lang="en-US" dirty="0"/>
          </a:p>
        </p:txBody>
      </p:sp>
      <p:sp>
        <p:nvSpPr>
          <p:cNvPr id="4" name="Slide Number Placeholder 3"/>
          <p:cNvSpPr>
            <a:spLocks noGrp="1"/>
          </p:cNvSpPr>
          <p:nvPr>
            <p:ph type="sldNum" sz="quarter" idx="5"/>
          </p:nvPr>
        </p:nvSpPr>
        <p:spPr/>
        <p:txBody>
          <a:bodyPr/>
          <a:lstStyle/>
          <a:p>
            <a:fld id="{6477641C-CAE4-6147-8585-AD469D91FC24}" type="slidenum">
              <a:rPr lang="en-US" smtClean="0"/>
              <a:t>9</a:t>
            </a:fld>
            <a:endParaRPr lang="en-US"/>
          </a:p>
        </p:txBody>
      </p:sp>
    </p:spTree>
    <p:extLst>
      <p:ext uri="{BB962C8B-B14F-4D97-AF65-F5344CB8AC3E}">
        <p14:creationId xmlns:p14="http://schemas.microsoft.com/office/powerpoint/2010/main" val="128852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artists designed the event and developed program ideas responding to the data afterwards</a:t>
            </a:r>
          </a:p>
        </p:txBody>
      </p:sp>
      <p:sp>
        <p:nvSpPr>
          <p:cNvPr id="4" name="Slide Number Placeholder 3"/>
          <p:cNvSpPr>
            <a:spLocks noGrp="1"/>
          </p:cNvSpPr>
          <p:nvPr>
            <p:ph type="sldNum" sz="quarter" idx="5"/>
          </p:nvPr>
        </p:nvSpPr>
        <p:spPr/>
        <p:txBody>
          <a:bodyPr/>
          <a:lstStyle/>
          <a:p>
            <a:fld id="{6477641C-CAE4-6147-8585-AD469D91FC24}" type="slidenum">
              <a:rPr lang="en-US" smtClean="0"/>
              <a:t>10</a:t>
            </a:fld>
            <a:endParaRPr lang="en-US"/>
          </a:p>
        </p:txBody>
      </p:sp>
    </p:spTree>
    <p:extLst>
      <p:ext uri="{BB962C8B-B14F-4D97-AF65-F5344CB8AC3E}">
        <p14:creationId xmlns:p14="http://schemas.microsoft.com/office/powerpoint/2010/main" val="194361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IAMO4W revealed a strong desire to promote the rich history of the neighborhood, and a deep concern over affordable housing, as rising housing costs drive historic residents out, threatening to change the character of this historic neighborhood forever. History was the number one thing response to the questions, “What do you wish people knew about O4W?”, with 27% of responders citing it. Housing was the top neighborhood concern, with 17% of responders choosing, and poverty was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concern, at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pictured here: In addition, 29% of responders cited gentrification or affordability as the thing they would most like to change about the neighborhood.</a:t>
            </a:r>
          </a:p>
          <a:p>
            <a:endParaRPr lang="en-US" dirty="0"/>
          </a:p>
        </p:txBody>
      </p:sp>
      <p:sp>
        <p:nvSpPr>
          <p:cNvPr id="4" name="Slide Number Placeholder 3"/>
          <p:cNvSpPr>
            <a:spLocks noGrp="1"/>
          </p:cNvSpPr>
          <p:nvPr>
            <p:ph type="sldNum" sz="quarter" idx="5"/>
          </p:nvPr>
        </p:nvSpPr>
        <p:spPr/>
        <p:txBody>
          <a:bodyPr/>
          <a:lstStyle/>
          <a:p>
            <a:fld id="{6477641C-CAE4-6147-8585-AD469D91FC24}" type="slidenum">
              <a:rPr lang="en-US" smtClean="0"/>
              <a:t>13</a:t>
            </a:fld>
            <a:endParaRPr lang="en-US"/>
          </a:p>
        </p:txBody>
      </p:sp>
    </p:spTree>
    <p:extLst>
      <p:ext uri="{BB962C8B-B14F-4D97-AF65-F5344CB8AC3E}">
        <p14:creationId xmlns:p14="http://schemas.microsoft.com/office/powerpoint/2010/main" val="239737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Barriers and Preferences for Participation in the 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477641C-CAE4-6147-8585-AD469D91FC24}" type="slidenum">
              <a:rPr lang="en-US" smtClean="0"/>
              <a:t>14</a:t>
            </a:fld>
            <a:endParaRPr lang="en-US"/>
          </a:p>
        </p:txBody>
      </p:sp>
    </p:spTree>
    <p:extLst>
      <p:ext uri="{BB962C8B-B14F-4D97-AF65-F5344CB8AC3E}">
        <p14:creationId xmlns:p14="http://schemas.microsoft.com/office/powerpoint/2010/main" val="46103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Audience: homeless and wealthy, black and white, grew up in neighborhood and just moved in. The event itself built community, in addition to the projects we will develop based on the data we gathered. Neighbors who never speak had meaningful interactions over a shared meal. </a:t>
            </a:r>
            <a:r>
              <a:rPr lang="en-US" sz="1200" kern="1200" dirty="0">
                <a:solidFill>
                  <a:schemeClr val="tx1"/>
                </a:solidFill>
                <a:effectLst/>
                <a:latin typeface="+mn-lt"/>
                <a:ea typeface="+mn-ea"/>
                <a:cs typeface="+mn-cs"/>
              </a:rPr>
              <a:t>Neighbors voiced concerns, priorities crystallized, and strangers became friends. STW hosts: Lynne Alston-Leonard co-hosting with Jordan Flowers. </a:t>
            </a:r>
          </a:p>
          <a:p>
            <a:endParaRPr lang="en-US" dirty="0"/>
          </a:p>
        </p:txBody>
      </p:sp>
      <p:sp>
        <p:nvSpPr>
          <p:cNvPr id="4" name="Slide Number Placeholder 3"/>
          <p:cNvSpPr>
            <a:spLocks noGrp="1"/>
          </p:cNvSpPr>
          <p:nvPr>
            <p:ph type="sldNum" sz="quarter" idx="5"/>
          </p:nvPr>
        </p:nvSpPr>
        <p:spPr/>
        <p:txBody>
          <a:bodyPr/>
          <a:lstStyle/>
          <a:p>
            <a:fld id="{6477641C-CAE4-6147-8585-AD469D91FC24}" type="slidenum">
              <a:rPr lang="en-US" smtClean="0"/>
              <a:t>15</a:t>
            </a:fld>
            <a:endParaRPr lang="en-US"/>
          </a:p>
        </p:txBody>
      </p:sp>
    </p:spTree>
    <p:extLst>
      <p:ext uri="{BB962C8B-B14F-4D97-AF65-F5344CB8AC3E}">
        <p14:creationId xmlns:p14="http://schemas.microsoft.com/office/powerpoint/2010/main" val="276280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Giving Voice to Our Youth: free youth conference to uplift and empower 300 future leaders in Southwest Atlanta</a:t>
            </a:r>
          </a:p>
          <a:p>
            <a:r>
              <a:rPr lang="en-US" sz="1200" kern="1200" dirty="0">
                <a:solidFill>
                  <a:schemeClr val="tx1"/>
                </a:solidFill>
                <a:effectLst/>
                <a:latin typeface="+mn-lt"/>
                <a:ea typeface="+mn-ea"/>
                <a:cs typeface="+mn-cs"/>
              </a:rPr>
              <a:t>Baha’i Center/ NDSC: story sharing/open mic event for neighborhood’s homeless </a:t>
            </a:r>
          </a:p>
          <a:p>
            <a:r>
              <a:rPr lang="en-US" sz="1200" kern="1200" dirty="0">
                <a:solidFill>
                  <a:schemeClr val="tx1"/>
                </a:solidFill>
                <a:effectLst/>
                <a:latin typeface="+mn-lt"/>
                <a:ea typeface="+mn-ea"/>
                <a:cs typeface="+mn-cs"/>
              </a:rPr>
              <a:t>Blaze Leadership: theater games-based interactive company intro for conferences</a:t>
            </a:r>
          </a:p>
        </p:txBody>
      </p:sp>
      <p:sp>
        <p:nvSpPr>
          <p:cNvPr id="4" name="Slide Number Placeholder 3"/>
          <p:cNvSpPr>
            <a:spLocks noGrp="1"/>
          </p:cNvSpPr>
          <p:nvPr>
            <p:ph type="sldNum" sz="quarter" idx="5"/>
          </p:nvPr>
        </p:nvSpPr>
        <p:spPr/>
        <p:txBody>
          <a:bodyPr/>
          <a:lstStyle/>
          <a:p>
            <a:fld id="{6477641C-CAE4-6147-8585-AD469D91FC24}" type="slidenum">
              <a:rPr lang="en-US" smtClean="0"/>
              <a:t>16</a:t>
            </a:fld>
            <a:endParaRPr lang="en-US"/>
          </a:p>
        </p:txBody>
      </p:sp>
    </p:spTree>
    <p:extLst>
      <p:ext uri="{BB962C8B-B14F-4D97-AF65-F5344CB8AC3E}">
        <p14:creationId xmlns:p14="http://schemas.microsoft.com/office/powerpoint/2010/main" val="232326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90B5-4470-1B4F-9856-E5B7A4D8A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E9DF72-F524-B643-B3FD-5C9766493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06D328-8BA8-9E4E-9D57-8B7A4ECF8D84}"/>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5" name="Footer Placeholder 4">
            <a:extLst>
              <a:ext uri="{FF2B5EF4-FFF2-40B4-BE49-F238E27FC236}">
                <a16:creationId xmlns:a16="http://schemas.microsoft.com/office/drawing/2014/main" id="{38B690DD-399E-CD4C-9877-3CD644AC9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148B7-C390-BC44-A2AE-8BA48CA778E7}"/>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305806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69D6-5441-EE45-8FF9-78D30711BE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28EF6B-A6D8-1A4E-9865-5D335C929D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5004C-7330-C545-9C0A-D105EDE25D16}"/>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5" name="Footer Placeholder 4">
            <a:extLst>
              <a:ext uri="{FF2B5EF4-FFF2-40B4-BE49-F238E27FC236}">
                <a16:creationId xmlns:a16="http://schemas.microsoft.com/office/drawing/2014/main" id="{C7F998C4-1E99-124A-85E4-69CF1688F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7EF96-D9A1-C74D-92A0-9ECB4B0A21C5}"/>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268105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21E40F-920C-FD47-9BBC-472965D955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DDED7B-82C1-3F47-A025-8804B48E5B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73B3F-E250-6A48-93CF-D17A39B8B6BE}"/>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5" name="Footer Placeholder 4">
            <a:extLst>
              <a:ext uri="{FF2B5EF4-FFF2-40B4-BE49-F238E27FC236}">
                <a16:creationId xmlns:a16="http://schemas.microsoft.com/office/drawing/2014/main" id="{D4CCF839-47A7-6343-B36F-A82EF3D37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DFDFC-959B-E44C-821B-E67DD684612C}"/>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34927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C511-5EF1-FA4E-B38B-B994FB121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27D8A-A2A8-8D4B-8787-10359D7974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0D45A-657B-0E40-9AEC-DE49B7EC6292}"/>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5" name="Footer Placeholder 4">
            <a:extLst>
              <a:ext uri="{FF2B5EF4-FFF2-40B4-BE49-F238E27FC236}">
                <a16:creationId xmlns:a16="http://schemas.microsoft.com/office/drawing/2014/main" id="{C3E9F486-BAE2-AF4F-8C93-5D2E586C8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8B21B-93A2-7F48-84D3-65E357593D65}"/>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163829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58E9-6DC9-174B-8DAC-5532AF37D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60F009-2AA8-2E4B-B44D-0925135AE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53DE0C-C196-BF48-92CF-FE91D824A36E}"/>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5" name="Footer Placeholder 4">
            <a:extLst>
              <a:ext uri="{FF2B5EF4-FFF2-40B4-BE49-F238E27FC236}">
                <a16:creationId xmlns:a16="http://schemas.microsoft.com/office/drawing/2014/main" id="{A0540463-56B1-E942-AF15-CA153015B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0B2BF-71FA-274F-8F19-E71256B6EFCC}"/>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171223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F7FF-793E-1541-AF34-5DEA3E9F20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FDF52-D190-D44E-969F-3C093E9913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DF9769-3C5B-9D41-BEDC-1FA49867D2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B0016D-37A2-5E4D-92DA-1B643DDFF8EC}"/>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6" name="Footer Placeholder 5">
            <a:extLst>
              <a:ext uri="{FF2B5EF4-FFF2-40B4-BE49-F238E27FC236}">
                <a16:creationId xmlns:a16="http://schemas.microsoft.com/office/drawing/2014/main" id="{5CF3BB58-C9EB-4B4F-A281-11106FD18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0772F-6C09-A345-A6D5-3A90E3E30B55}"/>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41481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467AA-2557-724E-9BE0-A282A9D2E6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62D00D-299C-D94E-A37E-6DDE29424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E2A086-13E9-6045-8EDB-EB670E9E0E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2D26E9-1C50-DC4E-9B30-4E50DC507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5C7BD9-5EB0-B644-B04D-993D40A5FC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023582-E6D6-914B-893B-BCA05C6A7D24}"/>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8" name="Footer Placeholder 7">
            <a:extLst>
              <a:ext uri="{FF2B5EF4-FFF2-40B4-BE49-F238E27FC236}">
                <a16:creationId xmlns:a16="http://schemas.microsoft.com/office/drawing/2014/main" id="{1BC613C9-DFB6-B040-8EEE-9B576043F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D3A948-393B-E244-A75C-DAD64F98C874}"/>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94799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04BF-B2FF-CE41-BCE9-3D99AA93E0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16A3A4-622B-8C44-8A57-B97EBBBA0DE5}"/>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4" name="Footer Placeholder 3">
            <a:extLst>
              <a:ext uri="{FF2B5EF4-FFF2-40B4-BE49-F238E27FC236}">
                <a16:creationId xmlns:a16="http://schemas.microsoft.com/office/drawing/2014/main" id="{6D3F88A6-D982-FE4F-9035-D588DB6D07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242AD8-578B-B344-9C68-3F6BDFB65E8C}"/>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113037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4E076-A966-B347-A733-281E5F561ED0}"/>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3" name="Footer Placeholder 2">
            <a:extLst>
              <a:ext uri="{FF2B5EF4-FFF2-40B4-BE49-F238E27FC236}">
                <a16:creationId xmlns:a16="http://schemas.microsoft.com/office/drawing/2014/main" id="{189059C3-20D3-C344-83A7-7B7817D39C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799141-C515-3143-B657-44EEBDDB6E20}"/>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291490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CC18-AE2E-504B-BF94-D234575C0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29C641-7268-9049-8022-883B90575B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90D0FE-525D-EC4B-ACAD-13C5E9EE8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C332C7-E7CD-4C4A-88D6-DBE544749D8F}"/>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6" name="Footer Placeholder 5">
            <a:extLst>
              <a:ext uri="{FF2B5EF4-FFF2-40B4-BE49-F238E27FC236}">
                <a16:creationId xmlns:a16="http://schemas.microsoft.com/office/drawing/2014/main" id="{85EF59CE-E6CE-6D4B-9BBE-4AFE0B87E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2646D-47B8-EA40-B973-BB053621A379}"/>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309636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8A23-BF42-DD47-ADF3-83894329A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BCF062-5D13-2041-A67F-E1AD687C1C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8362F4-3EA4-0843-8656-34DB7BC77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88F7AC-51EE-3E45-A4B4-610D0258F23A}"/>
              </a:ext>
            </a:extLst>
          </p:cNvPr>
          <p:cNvSpPr>
            <a:spLocks noGrp="1"/>
          </p:cNvSpPr>
          <p:nvPr>
            <p:ph type="dt" sz="half" idx="10"/>
          </p:nvPr>
        </p:nvSpPr>
        <p:spPr/>
        <p:txBody>
          <a:bodyPr/>
          <a:lstStyle/>
          <a:p>
            <a:fld id="{E016255D-BC59-7448-A0CA-9E437338DE73}" type="datetimeFigureOut">
              <a:rPr lang="en-US" smtClean="0"/>
              <a:t>9/17/18</a:t>
            </a:fld>
            <a:endParaRPr lang="en-US"/>
          </a:p>
        </p:txBody>
      </p:sp>
      <p:sp>
        <p:nvSpPr>
          <p:cNvPr id="6" name="Footer Placeholder 5">
            <a:extLst>
              <a:ext uri="{FF2B5EF4-FFF2-40B4-BE49-F238E27FC236}">
                <a16:creationId xmlns:a16="http://schemas.microsoft.com/office/drawing/2014/main" id="{A817BA2E-40AF-7E47-BDA7-BB0C77398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98AF0-33FB-3647-A52A-D953B94714D8}"/>
              </a:ext>
            </a:extLst>
          </p:cNvPr>
          <p:cNvSpPr>
            <a:spLocks noGrp="1"/>
          </p:cNvSpPr>
          <p:nvPr>
            <p:ph type="sldNum" sz="quarter" idx="12"/>
          </p:nvPr>
        </p:nvSpPr>
        <p:spPr/>
        <p:txBody>
          <a:bodyPr/>
          <a:lstStyle/>
          <a:p>
            <a:fld id="{65C79943-327E-F24C-AB0D-7CB7C9A10B2B}" type="slidenum">
              <a:rPr lang="en-US" smtClean="0"/>
              <a:t>‹#›</a:t>
            </a:fld>
            <a:endParaRPr lang="en-US"/>
          </a:p>
        </p:txBody>
      </p:sp>
    </p:spTree>
    <p:extLst>
      <p:ext uri="{BB962C8B-B14F-4D97-AF65-F5344CB8AC3E}">
        <p14:creationId xmlns:p14="http://schemas.microsoft.com/office/powerpoint/2010/main" val="72432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FD4D9-3FD3-0241-AF9D-13682DF114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F8122A-72F1-0C4C-96FF-58340C6FB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A3AA6-1138-6D4E-9EF9-50164600A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6255D-BC59-7448-A0CA-9E437338DE73}" type="datetimeFigureOut">
              <a:rPr lang="en-US" smtClean="0"/>
              <a:t>9/17/18</a:t>
            </a:fld>
            <a:endParaRPr lang="en-US"/>
          </a:p>
        </p:txBody>
      </p:sp>
      <p:sp>
        <p:nvSpPr>
          <p:cNvPr id="5" name="Footer Placeholder 4">
            <a:extLst>
              <a:ext uri="{FF2B5EF4-FFF2-40B4-BE49-F238E27FC236}">
                <a16:creationId xmlns:a16="http://schemas.microsoft.com/office/drawing/2014/main" id="{BB881910-8ED0-1A4B-860A-081EC99A0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0CDCD2-A16A-2B47-8568-37B9E44E37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79943-327E-F24C-AB0D-7CB7C9A10B2B}" type="slidenum">
              <a:rPr lang="en-US" smtClean="0"/>
              <a:t>‹#›</a:t>
            </a:fld>
            <a:endParaRPr lang="en-US"/>
          </a:p>
        </p:txBody>
      </p:sp>
    </p:spTree>
    <p:extLst>
      <p:ext uri="{BB962C8B-B14F-4D97-AF65-F5344CB8AC3E}">
        <p14:creationId xmlns:p14="http://schemas.microsoft.com/office/powerpoint/2010/main" val="2228227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EA0640-57E8-CF47-850B-732CD7F89197}"/>
              </a:ext>
            </a:extLst>
          </p:cNvPr>
          <p:cNvSpPr/>
          <p:nvPr/>
        </p:nvSpPr>
        <p:spPr>
          <a:xfrm>
            <a:off x="0" y="2013995"/>
            <a:ext cx="12192000" cy="2511706"/>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2" name="Title 1">
            <a:extLst>
              <a:ext uri="{FF2B5EF4-FFF2-40B4-BE49-F238E27FC236}">
                <a16:creationId xmlns:a16="http://schemas.microsoft.com/office/drawing/2014/main" id="{32576901-3E09-A141-A5A2-114AC6F6463E}"/>
              </a:ext>
            </a:extLst>
          </p:cNvPr>
          <p:cNvSpPr>
            <a:spLocks noGrp="1"/>
          </p:cNvSpPr>
          <p:nvPr>
            <p:ph type="ctrTitle"/>
          </p:nvPr>
        </p:nvSpPr>
        <p:spPr>
          <a:xfrm>
            <a:off x="1524000" y="1411730"/>
            <a:ext cx="9144000" cy="2387600"/>
          </a:xfrm>
        </p:spPr>
        <p:txBody>
          <a:bodyPr>
            <a:normAutofit/>
          </a:bodyPr>
          <a:lstStyle/>
          <a:p>
            <a:r>
              <a:rPr lang="en-US" sz="8800" b="1" spc="300" dirty="0">
                <a:solidFill>
                  <a:schemeClr val="bg1"/>
                </a:solidFill>
                <a:latin typeface="ITC Franklin Gothic Std Demi" panose="020B0504030503020204" pitchFamily="34" charset="0"/>
              </a:rPr>
              <a:t>IAMO4W</a:t>
            </a:r>
          </a:p>
        </p:txBody>
      </p:sp>
      <p:sp>
        <p:nvSpPr>
          <p:cNvPr id="3" name="Subtitle 2">
            <a:extLst>
              <a:ext uri="{FF2B5EF4-FFF2-40B4-BE49-F238E27FC236}">
                <a16:creationId xmlns:a16="http://schemas.microsoft.com/office/drawing/2014/main" id="{612D29EB-FF9A-784A-A379-613483F41422}"/>
              </a:ext>
            </a:extLst>
          </p:cNvPr>
          <p:cNvSpPr>
            <a:spLocks noGrp="1"/>
          </p:cNvSpPr>
          <p:nvPr>
            <p:ph type="subTitle" idx="1"/>
          </p:nvPr>
        </p:nvSpPr>
        <p:spPr>
          <a:xfrm>
            <a:off x="1524000" y="3599726"/>
            <a:ext cx="9144000" cy="1658073"/>
          </a:xfrm>
        </p:spPr>
        <p:txBody>
          <a:bodyPr/>
          <a:lstStyle/>
          <a:p>
            <a:r>
              <a:rPr lang="en-US" dirty="0">
                <a:solidFill>
                  <a:schemeClr val="bg1"/>
                </a:solidFill>
                <a:latin typeface="ITC Franklin Gothic Std Book" panose="020B0504030503020204" pitchFamily="34" charset="0"/>
              </a:rPr>
              <a:t>An Audience Building Experiment</a:t>
            </a:r>
          </a:p>
        </p:txBody>
      </p:sp>
      <p:pic>
        <p:nvPicPr>
          <p:cNvPr id="5" name="Picture 4">
            <a:extLst>
              <a:ext uri="{FF2B5EF4-FFF2-40B4-BE49-F238E27FC236}">
                <a16:creationId xmlns:a16="http://schemas.microsoft.com/office/drawing/2014/main" id="{6FD52C8C-D359-3640-9330-95378D0042AD}"/>
              </a:ext>
            </a:extLst>
          </p:cNvPr>
          <p:cNvPicPr>
            <a:picLocks noChangeAspect="1"/>
          </p:cNvPicPr>
          <p:nvPr/>
        </p:nvPicPr>
        <p:blipFill>
          <a:blip r:embed="rId2"/>
          <a:stretch>
            <a:fillRect/>
          </a:stretch>
        </p:blipFill>
        <p:spPr>
          <a:xfrm>
            <a:off x="5087155" y="4729702"/>
            <a:ext cx="2008126" cy="1761514"/>
          </a:xfrm>
          <a:prstGeom prst="rect">
            <a:avLst/>
          </a:prstGeom>
          <a:solidFill>
            <a:srgbClr val="000000"/>
          </a:solidFill>
        </p:spPr>
      </p:pic>
      <p:pic>
        <p:nvPicPr>
          <p:cNvPr id="8" name="Picture 7">
            <a:extLst>
              <a:ext uri="{FF2B5EF4-FFF2-40B4-BE49-F238E27FC236}">
                <a16:creationId xmlns:a16="http://schemas.microsoft.com/office/drawing/2014/main" id="{F2DA95F1-8470-CA4B-80F0-A8E3E00CB9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99" y="405979"/>
            <a:ext cx="2508421" cy="1212403"/>
          </a:xfrm>
          <a:prstGeom prst="rect">
            <a:avLst/>
          </a:prstGeom>
        </p:spPr>
      </p:pic>
    </p:spTree>
    <p:extLst>
      <p:ext uri="{BB962C8B-B14F-4D97-AF65-F5344CB8AC3E}">
        <p14:creationId xmlns:p14="http://schemas.microsoft.com/office/powerpoint/2010/main" val="311627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4BA9-17FF-C542-AF3B-0B98DCBD6706}"/>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DF918061-9246-9548-A1E5-F57EA60345D9}"/>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EA642737-6AAB-DD41-89A3-E08676A6A31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bg1"/>
                </a:solidFill>
                <a:latin typeface="ITC Franklin Gothic Std Demi" panose="020B0504030503020204" pitchFamily="34" charset="0"/>
              </a:rPr>
              <a:t>ARTISTS</a:t>
            </a:r>
          </a:p>
        </p:txBody>
      </p:sp>
      <p:sp>
        <p:nvSpPr>
          <p:cNvPr id="6" name="Content Placeholder 2">
            <a:extLst>
              <a:ext uri="{FF2B5EF4-FFF2-40B4-BE49-F238E27FC236}">
                <a16:creationId xmlns:a16="http://schemas.microsoft.com/office/drawing/2014/main" id="{E49DA8BF-FA4D-194E-B8E7-4274FA767D36}"/>
              </a:ext>
            </a:extLst>
          </p:cNvPr>
          <p:cNvSpPr txBox="1">
            <a:spLocks/>
          </p:cNvSpPr>
          <p:nvPr/>
        </p:nvSpPr>
        <p:spPr>
          <a:xfrm>
            <a:off x="838201" y="2476984"/>
            <a:ext cx="3930570" cy="30035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Michael Winn</a:t>
            </a:r>
          </a:p>
          <a:p>
            <a:pPr marL="0" indent="0">
              <a:buNone/>
            </a:pPr>
            <a:r>
              <a:rPr lang="en-US" dirty="0"/>
              <a:t>Danielle </a:t>
            </a:r>
            <a:r>
              <a:rPr lang="en-US" dirty="0" err="1"/>
              <a:t>Deadwyler</a:t>
            </a:r>
            <a:r>
              <a:rPr lang="en-US" dirty="0"/>
              <a:t> </a:t>
            </a:r>
          </a:p>
          <a:p>
            <a:pPr marL="0" indent="0">
              <a:buNone/>
            </a:pPr>
            <a:r>
              <a:rPr lang="en-US" dirty="0"/>
              <a:t>Ariel Fristoe </a:t>
            </a:r>
          </a:p>
          <a:p>
            <a:pPr marL="0" indent="0">
              <a:buNone/>
            </a:pPr>
            <a:r>
              <a:rPr lang="en-US" dirty="0"/>
              <a:t>Minka Wiltz</a:t>
            </a:r>
          </a:p>
          <a:p>
            <a:pPr marL="0" indent="0">
              <a:buNone/>
            </a:pPr>
            <a:r>
              <a:rPr lang="en-US" dirty="0"/>
              <a:t>Adam Copeland </a:t>
            </a:r>
          </a:p>
          <a:p>
            <a:pPr marL="0" indent="0">
              <a:buNone/>
            </a:pPr>
            <a:r>
              <a:rPr lang="en-US" dirty="0"/>
              <a:t>Enoch King </a:t>
            </a:r>
          </a:p>
          <a:p>
            <a:pPr marL="0" indent="0">
              <a:buNone/>
            </a:pPr>
            <a:r>
              <a:rPr lang="en-US" dirty="0"/>
              <a:t>Emory Interns: Adam Friedman, Jessica McKeown, Julia Byrne</a:t>
            </a:r>
          </a:p>
          <a:p>
            <a:pPr marL="0" indent="0">
              <a:buNone/>
            </a:pPr>
            <a:r>
              <a:rPr lang="en-US" dirty="0"/>
              <a:t>Not pictured: Andrea Washington </a:t>
            </a:r>
          </a:p>
          <a:p>
            <a:pPr marL="0" indent="0">
              <a:buNone/>
            </a:pPr>
            <a:endParaRPr lang="en-US" dirty="0"/>
          </a:p>
          <a:p>
            <a:endParaRPr lang="en-US" dirty="0"/>
          </a:p>
        </p:txBody>
      </p:sp>
      <p:pic>
        <p:nvPicPr>
          <p:cNvPr id="7" name="Picture 6">
            <a:extLst>
              <a:ext uri="{FF2B5EF4-FFF2-40B4-BE49-F238E27FC236}">
                <a16:creationId xmlns:a16="http://schemas.microsoft.com/office/drawing/2014/main" id="{2FB6839A-37F8-974C-A340-3C548452B3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8" name="Picture 7">
            <a:extLst>
              <a:ext uri="{FF2B5EF4-FFF2-40B4-BE49-F238E27FC236}">
                <a16:creationId xmlns:a16="http://schemas.microsoft.com/office/drawing/2014/main" id="{3E70AAAB-BB40-9D4D-830C-31670A043D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2" name="Picture 11">
            <a:extLst>
              <a:ext uri="{FF2B5EF4-FFF2-40B4-BE49-F238E27FC236}">
                <a16:creationId xmlns:a16="http://schemas.microsoft.com/office/drawing/2014/main" id="{F296CD84-BAFE-7648-9F1D-68DC5566C9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7893" y="2002420"/>
            <a:ext cx="6474107" cy="4855580"/>
          </a:xfrm>
          <a:prstGeom prst="rect">
            <a:avLst/>
          </a:prstGeom>
        </p:spPr>
      </p:pic>
    </p:spTree>
    <p:extLst>
      <p:ext uri="{BB962C8B-B14F-4D97-AF65-F5344CB8AC3E}">
        <p14:creationId xmlns:p14="http://schemas.microsoft.com/office/powerpoint/2010/main" val="26275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E56F31-9BCD-2648-A0AF-AF14D8608B32}"/>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2C8C1057-565B-F848-B376-58170A34C236}"/>
              </a:ext>
            </a:extLst>
          </p:cNvPr>
          <p:cNvSpPr>
            <a:spLocks noGrp="1"/>
          </p:cNvSpPr>
          <p:nvPr>
            <p:ph type="title"/>
          </p:nvPr>
        </p:nvSpPr>
        <p:spPr>
          <a:xfrm>
            <a:off x="838200" y="365125"/>
            <a:ext cx="10515600" cy="1325563"/>
          </a:xfrm>
        </p:spPr>
        <p:txBody>
          <a:bodyPr>
            <a:normAutofit/>
          </a:bodyPr>
          <a:lstStyle/>
          <a:p>
            <a:r>
              <a:rPr lang="en-US" sz="6600" b="1" dirty="0">
                <a:solidFill>
                  <a:schemeClr val="bg1"/>
                </a:solidFill>
                <a:latin typeface="ITC Franklin Gothic Std Demi" panose="020B0504030503020204" pitchFamily="34" charset="0"/>
              </a:rPr>
              <a:t>DATA COLLECTION</a:t>
            </a:r>
          </a:p>
        </p:txBody>
      </p:sp>
      <p:sp>
        <p:nvSpPr>
          <p:cNvPr id="6" name="Content Placeholder 2">
            <a:extLst>
              <a:ext uri="{FF2B5EF4-FFF2-40B4-BE49-F238E27FC236}">
                <a16:creationId xmlns:a16="http://schemas.microsoft.com/office/drawing/2014/main" id="{9DD6B22D-A2FC-D74E-8AD2-942152EDC5B9}"/>
              </a:ext>
            </a:extLst>
          </p:cNvPr>
          <p:cNvSpPr>
            <a:spLocks noGrp="1"/>
          </p:cNvSpPr>
          <p:nvPr>
            <p:ph idx="1"/>
          </p:nvPr>
        </p:nvSpPr>
        <p:spPr>
          <a:xfrm>
            <a:off x="838200" y="2476983"/>
            <a:ext cx="3768524" cy="3699980"/>
          </a:xfrm>
        </p:spPr>
        <p:txBody>
          <a:bodyPr>
            <a:normAutofit/>
          </a:bodyPr>
          <a:lstStyle/>
          <a:p>
            <a:r>
              <a:rPr lang="en-US" dirty="0"/>
              <a:t>Identity Wall</a:t>
            </a:r>
          </a:p>
          <a:p>
            <a:r>
              <a:rPr lang="en-US" dirty="0"/>
              <a:t>Top Concerns Jars</a:t>
            </a:r>
          </a:p>
          <a:p>
            <a:r>
              <a:rPr lang="en-US" dirty="0"/>
              <a:t>Love/Promote/Change Ballot</a:t>
            </a:r>
          </a:p>
          <a:p>
            <a:r>
              <a:rPr lang="en-US" dirty="0"/>
              <a:t>Audio Collection</a:t>
            </a:r>
          </a:p>
        </p:txBody>
      </p:sp>
      <p:pic>
        <p:nvPicPr>
          <p:cNvPr id="7" name="Picture 6">
            <a:extLst>
              <a:ext uri="{FF2B5EF4-FFF2-40B4-BE49-F238E27FC236}">
                <a16:creationId xmlns:a16="http://schemas.microsoft.com/office/drawing/2014/main" id="{B5069D0F-AABE-1040-9340-CB5120C24B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8" name="Picture 7">
            <a:extLst>
              <a:ext uri="{FF2B5EF4-FFF2-40B4-BE49-F238E27FC236}">
                <a16:creationId xmlns:a16="http://schemas.microsoft.com/office/drawing/2014/main" id="{9EDD4BC7-ACBD-2C44-A529-5BA0578A90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6" name="Picture 15">
            <a:extLst>
              <a:ext uri="{FF2B5EF4-FFF2-40B4-BE49-F238E27FC236}">
                <a16:creationId xmlns:a16="http://schemas.microsoft.com/office/drawing/2014/main" id="{6101ADA4-B1C0-BC48-BDAD-97E1DE5BB6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3691" y="2002420"/>
            <a:ext cx="7337050" cy="4889597"/>
          </a:xfrm>
          <a:prstGeom prst="rect">
            <a:avLst/>
          </a:prstGeom>
        </p:spPr>
      </p:pic>
      <p:pic>
        <p:nvPicPr>
          <p:cNvPr id="18" name="Picture 17">
            <a:extLst>
              <a:ext uri="{FF2B5EF4-FFF2-40B4-BE49-F238E27FC236}">
                <a16:creationId xmlns:a16="http://schemas.microsoft.com/office/drawing/2014/main" id="{87BC5347-93C4-5C41-8708-EE9610E834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9087" y="-185196"/>
            <a:ext cx="2329071" cy="3494872"/>
          </a:xfrm>
          <a:prstGeom prst="rect">
            <a:avLst/>
          </a:prstGeom>
        </p:spPr>
      </p:pic>
    </p:spTree>
    <p:extLst>
      <p:ext uri="{BB962C8B-B14F-4D97-AF65-F5344CB8AC3E}">
        <p14:creationId xmlns:p14="http://schemas.microsoft.com/office/powerpoint/2010/main" val="235249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6E55D8-AA38-E84C-99EC-9459B9AEEEF4}"/>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DBC0A0B1-44FC-CD43-910C-DA1275877412}"/>
              </a:ext>
            </a:extLst>
          </p:cNvPr>
          <p:cNvSpPr>
            <a:spLocks noGrp="1"/>
          </p:cNvSpPr>
          <p:nvPr>
            <p:ph type="title"/>
          </p:nvPr>
        </p:nvSpPr>
        <p:spPr>
          <a:xfrm>
            <a:off x="838200" y="365125"/>
            <a:ext cx="10515600" cy="1325563"/>
          </a:xfrm>
        </p:spPr>
        <p:txBody>
          <a:bodyPr>
            <a:normAutofit/>
          </a:bodyPr>
          <a:lstStyle/>
          <a:p>
            <a:r>
              <a:rPr lang="en-US" sz="6600" b="1" dirty="0">
                <a:solidFill>
                  <a:schemeClr val="bg1"/>
                </a:solidFill>
                <a:latin typeface="ITC Franklin Gothic Std Demi" panose="020B0504030503020204" pitchFamily="34" charset="0"/>
              </a:rPr>
              <a:t>DATA COLLECTION</a:t>
            </a:r>
          </a:p>
        </p:txBody>
      </p:sp>
      <p:sp>
        <p:nvSpPr>
          <p:cNvPr id="6" name="Content Placeholder 2">
            <a:extLst>
              <a:ext uri="{FF2B5EF4-FFF2-40B4-BE49-F238E27FC236}">
                <a16:creationId xmlns:a16="http://schemas.microsoft.com/office/drawing/2014/main" id="{DC4F4486-C1BE-C247-A92A-5E175BBFBDBB}"/>
              </a:ext>
            </a:extLst>
          </p:cNvPr>
          <p:cNvSpPr txBox="1">
            <a:spLocks/>
          </p:cNvSpPr>
          <p:nvPr/>
        </p:nvSpPr>
        <p:spPr>
          <a:xfrm>
            <a:off x="838200" y="2476983"/>
            <a:ext cx="6380971" cy="3699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Best and Worst Places Map</a:t>
            </a:r>
          </a:p>
          <a:p>
            <a:r>
              <a:rPr lang="en-US" dirty="0"/>
              <a:t>Moving Survey</a:t>
            </a:r>
          </a:p>
          <a:p>
            <a:r>
              <a:rPr lang="en-US" dirty="0" err="1"/>
              <a:t>Madlib</a:t>
            </a:r>
            <a:r>
              <a:rPr lang="en-US" dirty="0"/>
              <a:t> Poem Table Tents</a:t>
            </a:r>
          </a:p>
          <a:p>
            <a:r>
              <a:rPr lang="en-US" dirty="0"/>
              <a:t>Written Survey</a:t>
            </a:r>
          </a:p>
        </p:txBody>
      </p:sp>
      <p:pic>
        <p:nvPicPr>
          <p:cNvPr id="7" name="Picture 6">
            <a:extLst>
              <a:ext uri="{FF2B5EF4-FFF2-40B4-BE49-F238E27FC236}">
                <a16:creationId xmlns:a16="http://schemas.microsoft.com/office/drawing/2014/main" id="{79F2EC46-B5BF-7F45-BC03-75DD12278E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8" name="Picture 7">
            <a:extLst>
              <a:ext uri="{FF2B5EF4-FFF2-40B4-BE49-F238E27FC236}">
                <a16:creationId xmlns:a16="http://schemas.microsoft.com/office/drawing/2014/main" id="{80178571-C432-C746-B3A2-FED5BE5D1E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1" name="Picture 10">
            <a:extLst>
              <a:ext uri="{FF2B5EF4-FFF2-40B4-BE49-F238E27FC236}">
                <a16:creationId xmlns:a16="http://schemas.microsoft.com/office/drawing/2014/main" id="{997F828F-B8AF-1844-AA5C-390A33C4E3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6017" y="4826643"/>
            <a:ext cx="3598555" cy="2398168"/>
          </a:xfrm>
          <a:prstGeom prst="rect">
            <a:avLst/>
          </a:prstGeom>
        </p:spPr>
      </p:pic>
      <p:pic>
        <p:nvPicPr>
          <p:cNvPr id="16" name="Picture 15">
            <a:extLst>
              <a:ext uri="{FF2B5EF4-FFF2-40B4-BE49-F238E27FC236}">
                <a16:creationId xmlns:a16="http://schemas.microsoft.com/office/drawing/2014/main" id="{E8673C99-D5E1-BF40-9559-FDA0DE3CAA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9469" y="2018958"/>
            <a:ext cx="7261190" cy="4839041"/>
          </a:xfrm>
          <a:prstGeom prst="rect">
            <a:avLst/>
          </a:prstGeom>
        </p:spPr>
      </p:pic>
      <p:pic>
        <p:nvPicPr>
          <p:cNvPr id="13" name="Picture 12">
            <a:extLst>
              <a:ext uri="{FF2B5EF4-FFF2-40B4-BE49-F238E27FC236}">
                <a16:creationId xmlns:a16="http://schemas.microsoft.com/office/drawing/2014/main" id="{E1BC23B9-ED51-CB40-97C2-255A21D99F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2490" y="0"/>
            <a:ext cx="2527553" cy="3538573"/>
          </a:xfrm>
          <a:prstGeom prst="rect">
            <a:avLst/>
          </a:prstGeom>
        </p:spPr>
      </p:pic>
    </p:spTree>
    <p:extLst>
      <p:ext uri="{BB962C8B-B14F-4D97-AF65-F5344CB8AC3E}">
        <p14:creationId xmlns:p14="http://schemas.microsoft.com/office/powerpoint/2010/main" val="242769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5A25535C-B234-894A-B0C1-C52AD10F650B}"/>
              </a:ext>
            </a:extLst>
          </p:cNvPr>
          <p:cNvGraphicFramePr>
            <a:graphicFrameLocks/>
          </p:cNvGraphicFramePr>
          <p:nvPr>
            <p:extLst>
              <p:ext uri="{D42A27DB-BD31-4B8C-83A1-F6EECF244321}">
                <p14:modId xmlns:p14="http://schemas.microsoft.com/office/powerpoint/2010/main" val="2466952292"/>
              </p:ext>
            </p:extLst>
          </p:nvPr>
        </p:nvGraphicFramePr>
        <p:xfrm>
          <a:off x="1" y="2036032"/>
          <a:ext cx="6081826" cy="445736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77575CDC-43C2-F84E-9DFB-B6AE0E1B9087}"/>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C633C1F3-A470-6C4C-9B5D-70BAC7A605FB}"/>
              </a:ext>
            </a:extLst>
          </p:cNvPr>
          <p:cNvSpPr>
            <a:spLocks noGrp="1"/>
          </p:cNvSpPr>
          <p:nvPr>
            <p:ph type="title"/>
          </p:nvPr>
        </p:nvSpPr>
        <p:spPr>
          <a:xfrm>
            <a:off x="838200" y="365125"/>
            <a:ext cx="10515600" cy="1325563"/>
          </a:xfrm>
        </p:spPr>
        <p:txBody>
          <a:bodyPr>
            <a:normAutofit fontScale="90000"/>
          </a:bodyPr>
          <a:lstStyle/>
          <a:p>
            <a:r>
              <a:rPr lang="en-US" sz="6600" b="1" dirty="0">
                <a:solidFill>
                  <a:schemeClr val="bg1"/>
                </a:solidFill>
                <a:latin typeface="ITC Franklin Gothic Std Demi" panose="020B0504030503020204" pitchFamily="34" charset="0"/>
              </a:rPr>
              <a:t>RESULTS: History and Housing</a:t>
            </a:r>
          </a:p>
        </p:txBody>
      </p:sp>
      <p:sp>
        <p:nvSpPr>
          <p:cNvPr id="11" name="TextBox 10">
            <a:extLst>
              <a:ext uri="{FF2B5EF4-FFF2-40B4-BE49-F238E27FC236}">
                <a16:creationId xmlns:a16="http://schemas.microsoft.com/office/drawing/2014/main" id="{EBD5CA9B-0E97-3C4D-8BBA-36CC870DAC94}"/>
              </a:ext>
            </a:extLst>
          </p:cNvPr>
          <p:cNvSpPr txBox="1"/>
          <p:nvPr/>
        </p:nvSpPr>
        <p:spPr>
          <a:xfrm>
            <a:off x="10576365" y="2847648"/>
            <a:ext cx="1392820" cy="646331"/>
          </a:xfrm>
          <a:prstGeom prst="rect">
            <a:avLst/>
          </a:prstGeom>
          <a:noFill/>
        </p:spPr>
        <p:txBody>
          <a:bodyPr wrap="square" rtlCol="0">
            <a:spAutoFit/>
          </a:bodyPr>
          <a:lstStyle/>
          <a:p>
            <a:r>
              <a:rPr lang="en-US" dirty="0"/>
              <a:t>History</a:t>
            </a:r>
          </a:p>
          <a:p>
            <a:r>
              <a:rPr lang="en-US" dirty="0"/>
              <a:t>   27%</a:t>
            </a:r>
          </a:p>
        </p:txBody>
      </p:sp>
      <p:cxnSp>
        <p:nvCxnSpPr>
          <p:cNvPr id="13" name="Straight Arrow Connector 12">
            <a:extLst>
              <a:ext uri="{FF2B5EF4-FFF2-40B4-BE49-F238E27FC236}">
                <a16:creationId xmlns:a16="http://schemas.microsoft.com/office/drawing/2014/main" id="{DA4391FD-4969-7E41-87FF-18391965CC9D}"/>
              </a:ext>
            </a:extLst>
          </p:cNvPr>
          <p:cNvCxnSpPr/>
          <p:nvPr/>
        </p:nvCxnSpPr>
        <p:spPr>
          <a:xfrm flipH="1">
            <a:off x="10336673" y="3059687"/>
            <a:ext cx="288402" cy="2451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65B0614-E2CA-AA41-B708-E18007D849B5}"/>
              </a:ext>
            </a:extLst>
          </p:cNvPr>
          <p:cNvSpPr txBox="1"/>
          <p:nvPr/>
        </p:nvSpPr>
        <p:spPr>
          <a:xfrm>
            <a:off x="4382947" y="2390440"/>
            <a:ext cx="1392820" cy="646331"/>
          </a:xfrm>
          <a:prstGeom prst="rect">
            <a:avLst/>
          </a:prstGeom>
          <a:noFill/>
        </p:spPr>
        <p:txBody>
          <a:bodyPr wrap="square" rtlCol="0">
            <a:spAutoFit/>
          </a:bodyPr>
          <a:lstStyle/>
          <a:p>
            <a:r>
              <a:rPr lang="en-US" dirty="0"/>
              <a:t>Housing</a:t>
            </a:r>
          </a:p>
          <a:p>
            <a:r>
              <a:rPr lang="en-US" dirty="0"/>
              <a:t>   17% </a:t>
            </a:r>
          </a:p>
        </p:txBody>
      </p:sp>
      <p:cxnSp>
        <p:nvCxnSpPr>
          <p:cNvPr id="21" name="Straight Arrow Connector 20">
            <a:extLst>
              <a:ext uri="{FF2B5EF4-FFF2-40B4-BE49-F238E27FC236}">
                <a16:creationId xmlns:a16="http://schemas.microsoft.com/office/drawing/2014/main" id="{A4F9CEA5-985A-F341-AE17-5E2BACA6993A}"/>
              </a:ext>
            </a:extLst>
          </p:cNvPr>
          <p:cNvCxnSpPr/>
          <p:nvPr/>
        </p:nvCxnSpPr>
        <p:spPr>
          <a:xfrm flipH="1">
            <a:off x="4131680" y="2614051"/>
            <a:ext cx="288402" cy="2451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BE5A193-51C6-4F49-A4A6-DE3879AD3FF3}"/>
              </a:ext>
            </a:extLst>
          </p:cNvPr>
          <p:cNvSpPr txBox="1"/>
          <p:nvPr/>
        </p:nvSpPr>
        <p:spPr>
          <a:xfrm>
            <a:off x="5207641" y="3680117"/>
            <a:ext cx="1392820" cy="646331"/>
          </a:xfrm>
          <a:prstGeom prst="rect">
            <a:avLst/>
          </a:prstGeom>
          <a:noFill/>
        </p:spPr>
        <p:txBody>
          <a:bodyPr wrap="square" rtlCol="0">
            <a:spAutoFit/>
          </a:bodyPr>
          <a:lstStyle/>
          <a:p>
            <a:r>
              <a:rPr lang="en-US" dirty="0"/>
              <a:t>Poverty</a:t>
            </a:r>
          </a:p>
          <a:p>
            <a:r>
              <a:rPr lang="en-US" dirty="0"/>
              <a:t>   12%</a:t>
            </a:r>
          </a:p>
        </p:txBody>
      </p:sp>
      <p:cxnSp>
        <p:nvCxnSpPr>
          <p:cNvPr id="23" name="Straight Arrow Connector 22">
            <a:extLst>
              <a:ext uri="{FF2B5EF4-FFF2-40B4-BE49-F238E27FC236}">
                <a16:creationId xmlns:a16="http://schemas.microsoft.com/office/drawing/2014/main" id="{B5C98D03-F097-F348-A01A-4A39A0C0F6CC}"/>
              </a:ext>
            </a:extLst>
          </p:cNvPr>
          <p:cNvCxnSpPr/>
          <p:nvPr/>
        </p:nvCxnSpPr>
        <p:spPr>
          <a:xfrm flipH="1">
            <a:off x="4956374" y="3903728"/>
            <a:ext cx="288402" cy="2451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DF341F1-A596-3944-972E-58D8A51F59CC}"/>
              </a:ext>
            </a:extLst>
          </p:cNvPr>
          <p:cNvSpPr txBox="1"/>
          <p:nvPr/>
        </p:nvSpPr>
        <p:spPr>
          <a:xfrm>
            <a:off x="2297494" y="2170919"/>
            <a:ext cx="1990364" cy="369332"/>
          </a:xfrm>
          <a:prstGeom prst="rect">
            <a:avLst/>
          </a:prstGeom>
          <a:solidFill>
            <a:schemeClr val="bg1"/>
          </a:solidFill>
        </p:spPr>
        <p:txBody>
          <a:bodyPr wrap="square" rtlCol="0">
            <a:spAutoFit/>
          </a:bodyPr>
          <a:lstStyle/>
          <a:p>
            <a:r>
              <a:rPr lang="en-US" dirty="0"/>
              <a:t>Top Concerns</a:t>
            </a:r>
          </a:p>
        </p:txBody>
      </p:sp>
      <p:sp>
        <p:nvSpPr>
          <p:cNvPr id="26" name="TextBox 25">
            <a:extLst>
              <a:ext uri="{FF2B5EF4-FFF2-40B4-BE49-F238E27FC236}">
                <a16:creationId xmlns:a16="http://schemas.microsoft.com/office/drawing/2014/main" id="{936EA923-A2D3-314C-850E-D716DFEC7953}"/>
              </a:ext>
            </a:extLst>
          </p:cNvPr>
          <p:cNvSpPr txBox="1"/>
          <p:nvPr/>
        </p:nvSpPr>
        <p:spPr>
          <a:xfrm>
            <a:off x="7230962" y="2032420"/>
            <a:ext cx="3417263" cy="646331"/>
          </a:xfrm>
          <a:prstGeom prst="rect">
            <a:avLst/>
          </a:prstGeom>
          <a:solidFill>
            <a:schemeClr val="bg1"/>
          </a:solidFill>
        </p:spPr>
        <p:txBody>
          <a:bodyPr wrap="square" rtlCol="0">
            <a:spAutoFit/>
          </a:bodyPr>
          <a:lstStyle/>
          <a:p>
            <a:pPr algn="ctr"/>
            <a:r>
              <a:rPr lang="en-US" dirty="0"/>
              <a:t>What Do You Wish People Knew About O4W?</a:t>
            </a:r>
          </a:p>
        </p:txBody>
      </p:sp>
      <p:graphicFrame>
        <p:nvGraphicFramePr>
          <p:cNvPr id="15" name="Chart 14">
            <a:extLst>
              <a:ext uri="{FF2B5EF4-FFF2-40B4-BE49-F238E27FC236}">
                <a16:creationId xmlns:a16="http://schemas.microsoft.com/office/drawing/2014/main" id="{923FB7D4-919E-4E44-A7BE-E992B9F2200D}"/>
              </a:ext>
            </a:extLst>
          </p:cNvPr>
          <p:cNvGraphicFramePr>
            <a:graphicFrameLocks/>
          </p:cNvGraphicFramePr>
          <p:nvPr>
            <p:extLst>
              <p:ext uri="{D42A27DB-BD31-4B8C-83A1-F6EECF244321}">
                <p14:modId xmlns:p14="http://schemas.microsoft.com/office/powerpoint/2010/main" val="14819496"/>
              </p:ext>
            </p:extLst>
          </p:nvPr>
        </p:nvGraphicFramePr>
        <p:xfrm>
          <a:off x="6986868" y="-16064804"/>
          <a:ext cx="3984910" cy="4845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BC64DB31-55BD-9D4A-8CB1-9507D0C15384}"/>
              </a:ext>
            </a:extLst>
          </p:cNvPr>
          <p:cNvGraphicFramePr>
            <a:graphicFrameLocks/>
          </p:cNvGraphicFramePr>
          <p:nvPr>
            <p:extLst>
              <p:ext uri="{D42A27DB-BD31-4B8C-83A1-F6EECF244321}">
                <p14:modId xmlns:p14="http://schemas.microsoft.com/office/powerpoint/2010/main" val="1399526342"/>
              </p:ext>
            </p:extLst>
          </p:nvPr>
        </p:nvGraphicFramePr>
        <p:xfrm>
          <a:off x="6876271" y="2172547"/>
          <a:ext cx="4005056" cy="47386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A78C0A9C-A56F-9F40-BF67-EBCE33460282}"/>
              </a:ext>
            </a:extLst>
          </p:cNvPr>
          <p:cNvGraphicFramePr>
            <a:graphicFrameLocks/>
          </p:cNvGraphicFramePr>
          <p:nvPr>
            <p:extLst>
              <p:ext uri="{D42A27DB-BD31-4B8C-83A1-F6EECF244321}">
                <p14:modId xmlns:p14="http://schemas.microsoft.com/office/powerpoint/2010/main" val="1494814349"/>
              </p:ext>
            </p:extLst>
          </p:nvPr>
        </p:nvGraphicFramePr>
        <p:xfrm>
          <a:off x="6888248" y="19825476"/>
          <a:ext cx="3980880" cy="492330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8489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FCD900-6005-CC49-BE8E-04958F82FC79}"/>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1" name="Title 1">
            <a:extLst>
              <a:ext uri="{FF2B5EF4-FFF2-40B4-BE49-F238E27FC236}">
                <a16:creationId xmlns:a16="http://schemas.microsoft.com/office/drawing/2014/main" id="{8F17427D-EE35-4143-B5F6-6D5C409CD852}"/>
              </a:ext>
            </a:extLst>
          </p:cNvPr>
          <p:cNvSpPr>
            <a:spLocks noGrp="1"/>
          </p:cNvSpPr>
          <p:nvPr>
            <p:ph type="title"/>
          </p:nvPr>
        </p:nvSpPr>
        <p:spPr>
          <a:xfrm>
            <a:off x="838200" y="365125"/>
            <a:ext cx="10515600" cy="1325563"/>
          </a:xfrm>
        </p:spPr>
        <p:txBody>
          <a:bodyPr>
            <a:normAutofit/>
          </a:bodyPr>
          <a:lstStyle/>
          <a:p>
            <a:r>
              <a:rPr lang="en-US" sz="6600" b="1" dirty="0">
                <a:solidFill>
                  <a:schemeClr val="bg1"/>
                </a:solidFill>
                <a:latin typeface="ITC Franklin Gothic Std Demi" panose="020B0504030503020204" pitchFamily="34" charset="0"/>
              </a:rPr>
              <a:t>RESULTS: Arts Participation</a:t>
            </a:r>
          </a:p>
        </p:txBody>
      </p:sp>
      <p:pic>
        <p:nvPicPr>
          <p:cNvPr id="18" name="Picture 17">
            <a:extLst>
              <a:ext uri="{FF2B5EF4-FFF2-40B4-BE49-F238E27FC236}">
                <a16:creationId xmlns:a16="http://schemas.microsoft.com/office/drawing/2014/main" id="{29946BBF-F195-8245-BC7A-B56F078783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19" name="Picture 18">
            <a:extLst>
              <a:ext uri="{FF2B5EF4-FFF2-40B4-BE49-F238E27FC236}">
                <a16:creationId xmlns:a16="http://schemas.microsoft.com/office/drawing/2014/main" id="{6D58AAF4-22EF-4042-A331-1547F1A694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graphicFrame>
        <p:nvGraphicFramePr>
          <p:cNvPr id="20" name="Chart 19">
            <a:extLst>
              <a:ext uri="{FF2B5EF4-FFF2-40B4-BE49-F238E27FC236}">
                <a16:creationId xmlns:a16="http://schemas.microsoft.com/office/drawing/2014/main" id="{559B0A26-C237-E84D-B170-D7017DE24B28}"/>
              </a:ext>
            </a:extLst>
          </p:cNvPr>
          <p:cNvGraphicFramePr>
            <a:graphicFrameLocks/>
          </p:cNvGraphicFramePr>
          <p:nvPr>
            <p:extLst>
              <p:ext uri="{D42A27DB-BD31-4B8C-83A1-F6EECF244321}">
                <p14:modId xmlns:p14="http://schemas.microsoft.com/office/powerpoint/2010/main" val="1882881090"/>
              </p:ext>
            </p:extLst>
          </p:nvPr>
        </p:nvGraphicFramePr>
        <p:xfrm>
          <a:off x="0" y="2198064"/>
          <a:ext cx="6064250" cy="3149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2EFDE943-5E5F-6A4D-8418-DB104888C3BE}"/>
              </a:ext>
            </a:extLst>
          </p:cNvPr>
          <p:cNvGraphicFramePr>
            <a:graphicFrameLocks/>
          </p:cNvGraphicFramePr>
          <p:nvPr>
            <p:extLst>
              <p:ext uri="{D42A27DB-BD31-4B8C-83A1-F6EECF244321}">
                <p14:modId xmlns:p14="http://schemas.microsoft.com/office/powerpoint/2010/main" val="3380275449"/>
              </p:ext>
            </p:extLst>
          </p:nvPr>
        </p:nvGraphicFramePr>
        <p:xfrm>
          <a:off x="6153150" y="2198064"/>
          <a:ext cx="6038850" cy="3251200"/>
        </p:xfrm>
        <a:graphic>
          <a:graphicData uri="http://schemas.openxmlformats.org/drawingml/2006/chart">
            <c:chart xmlns:c="http://schemas.openxmlformats.org/drawingml/2006/chart" xmlns:r="http://schemas.openxmlformats.org/officeDocument/2006/relationships" r:id="rId6"/>
          </a:graphicData>
        </a:graphic>
      </p:graphicFrame>
      <p:sp>
        <p:nvSpPr>
          <p:cNvPr id="22" name="Rectangle 21">
            <a:extLst>
              <a:ext uri="{FF2B5EF4-FFF2-40B4-BE49-F238E27FC236}">
                <a16:creationId xmlns:a16="http://schemas.microsoft.com/office/drawing/2014/main" id="{CDAFCE72-EB00-0847-BBE3-684B97D4B9D2}"/>
              </a:ext>
            </a:extLst>
          </p:cNvPr>
          <p:cNvSpPr/>
          <p:nvPr/>
        </p:nvSpPr>
        <p:spPr>
          <a:xfrm>
            <a:off x="2538707" y="5565015"/>
            <a:ext cx="5447817" cy="1092607"/>
          </a:xfrm>
          <a:prstGeom prst="rect">
            <a:avLst/>
          </a:prstGeom>
        </p:spPr>
        <p:txBody>
          <a:bodyPr wrap="square">
            <a:spAutoFit/>
          </a:bodyPr>
          <a:lstStyle/>
          <a:p>
            <a:r>
              <a:rPr lang="en-US" sz="1300" b="1" i="0" dirty="0">
                <a:solidFill>
                  <a:srgbClr val="222222"/>
                </a:solidFill>
                <a:effectLst/>
              </a:rPr>
              <a:t>Most Listed Sources</a:t>
            </a:r>
          </a:p>
          <a:p>
            <a:r>
              <a:rPr lang="en-US" sz="1300" b="0" i="0" dirty="0">
                <a:solidFill>
                  <a:srgbClr val="222222"/>
                </a:solidFill>
                <a:effectLst/>
              </a:rPr>
              <a:t>Radio: NPR/WABE, V103, 104.1</a:t>
            </a:r>
          </a:p>
          <a:p>
            <a:r>
              <a:rPr lang="en-US" sz="1300" b="0" i="0" dirty="0">
                <a:solidFill>
                  <a:srgbClr val="222222"/>
                </a:solidFill>
                <a:effectLst/>
              </a:rPr>
              <a:t>Social Media: Facebook, </a:t>
            </a:r>
            <a:r>
              <a:rPr lang="en-US" sz="1300" dirty="0">
                <a:solidFill>
                  <a:srgbClr val="222222"/>
                </a:solidFill>
              </a:rPr>
              <a:t>I</a:t>
            </a:r>
            <a:r>
              <a:rPr lang="en-US" sz="1300" b="0" i="0" dirty="0">
                <a:solidFill>
                  <a:srgbClr val="222222"/>
                </a:solidFill>
                <a:effectLst/>
              </a:rPr>
              <a:t>nstagram, Twitter, Reddit</a:t>
            </a:r>
          </a:p>
          <a:p>
            <a:r>
              <a:rPr lang="en-US" sz="1300" b="0" i="0" dirty="0">
                <a:solidFill>
                  <a:srgbClr val="222222"/>
                </a:solidFill>
                <a:effectLst/>
              </a:rPr>
              <a:t>Neighborhood Email </a:t>
            </a:r>
            <a:r>
              <a:rPr lang="en-US" sz="1300" dirty="0">
                <a:solidFill>
                  <a:srgbClr val="222222"/>
                </a:solidFill>
              </a:rPr>
              <a:t>L</a:t>
            </a:r>
            <a:r>
              <a:rPr lang="en-US" sz="1300" b="0" i="0" dirty="0">
                <a:solidFill>
                  <a:srgbClr val="222222"/>
                </a:solidFill>
                <a:effectLst/>
              </a:rPr>
              <a:t>ists</a:t>
            </a:r>
          </a:p>
          <a:p>
            <a:r>
              <a:rPr lang="en-US" sz="1300" b="0" i="0" dirty="0">
                <a:solidFill>
                  <a:srgbClr val="222222"/>
                </a:solidFill>
                <a:effectLst/>
              </a:rPr>
              <a:t>Creative Loafing &amp; Atlanta Planit</a:t>
            </a:r>
          </a:p>
        </p:txBody>
      </p:sp>
    </p:spTree>
    <p:extLst>
      <p:ext uri="{BB962C8B-B14F-4D97-AF65-F5344CB8AC3E}">
        <p14:creationId xmlns:p14="http://schemas.microsoft.com/office/powerpoint/2010/main" val="405959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5C5E54C-01F9-9641-974A-1ADCA88FB6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13"/>
          <a:stretch/>
        </p:blipFill>
        <p:spPr>
          <a:xfrm>
            <a:off x="5286215" y="1274002"/>
            <a:ext cx="6355988" cy="4270274"/>
          </a:xfrm>
          <a:prstGeom prst="rect">
            <a:avLst/>
          </a:prstGeom>
        </p:spPr>
      </p:pic>
      <p:sp>
        <p:nvSpPr>
          <p:cNvPr id="16" name="Rectangle 15">
            <a:extLst>
              <a:ext uri="{FF2B5EF4-FFF2-40B4-BE49-F238E27FC236}">
                <a16:creationId xmlns:a16="http://schemas.microsoft.com/office/drawing/2014/main" id="{26E3A006-1DF9-3E41-A4EA-CA3D2CC5CB0E}"/>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7" name="Title 1">
            <a:extLst>
              <a:ext uri="{FF2B5EF4-FFF2-40B4-BE49-F238E27FC236}">
                <a16:creationId xmlns:a16="http://schemas.microsoft.com/office/drawing/2014/main" id="{C465AE8C-A242-F647-B39E-822DC5797A65}"/>
              </a:ext>
            </a:extLst>
          </p:cNvPr>
          <p:cNvSpPr>
            <a:spLocks noGrp="1"/>
          </p:cNvSpPr>
          <p:nvPr>
            <p:ph type="title"/>
          </p:nvPr>
        </p:nvSpPr>
        <p:spPr>
          <a:xfrm>
            <a:off x="838200" y="365125"/>
            <a:ext cx="10515600" cy="1325563"/>
          </a:xfrm>
        </p:spPr>
        <p:txBody>
          <a:bodyPr>
            <a:normAutofit fontScale="90000"/>
          </a:bodyPr>
          <a:lstStyle/>
          <a:p>
            <a:r>
              <a:rPr lang="en-US" sz="6600" b="1" dirty="0">
                <a:solidFill>
                  <a:schemeClr val="bg1"/>
                </a:solidFill>
                <a:latin typeface="ITC Franklin Gothic Std Demi" panose="020B0504030503020204" pitchFamily="34" charset="0"/>
              </a:rPr>
              <a:t>RESULTS: Community Building</a:t>
            </a:r>
          </a:p>
        </p:txBody>
      </p:sp>
      <p:pic>
        <p:nvPicPr>
          <p:cNvPr id="28" name="Picture 27">
            <a:extLst>
              <a:ext uri="{FF2B5EF4-FFF2-40B4-BE49-F238E27FC236}">
                <a16:creationId xmlns:a16="http://schemas.microsoft.com/office/drawing/2014/main" id="{E1E5AE98-C524-EF4D-8C54-A8721A6CC0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29" name="Picture 28">
            <a:extLst>
              <a:ext uri="{FF2B5EF4-FFF2-40B4-BE49-F238E27FC236}">
                <a16:creationId xmlns:a16="http://schemas.microsoft.com/office/drawing/2014/main" id="{29C4DD9F-21F8-F34A-983F-406032DB25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sp>
        <p:nvSpPr>
          <p:cNvPr id="37" name="Content Placeholder 2">
            <a:extLst>
              <a:ext uri="{FF2B5EF4-FFF2-40B4-BE49-F238E27FC236}">
                <a16:creationId xmlns:a16="http://schemas.microsoft.com/office/drawing/2014/main" id="{3329B762-595F-DE4F-8793-6327E727D72E}"/>
              </a:ext>
            </a:extLst>
          </p:cNvPr>
          <p:cNvSpPr txBox="1">
            <a:spLocks/>
          </p:cNvSpPr>
          <p:nvPr/>
        </p:nvSpPr>
        <p:spPr>
          <a:xfrm>
            <a:off x="838201" y="2476983"/>
            <a:ext cx="4787096" cy="331532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dirty="0"/>
              <a:t>Profound Effects</a:t>
            </a:r>
            <a:endParaRPr lang="en-US" sz="3300" dirty="0"/>
          </a:p>
          <a:p>
            <a:r>
              <a:rPr lang="en-US" dirty="0"/>
              <a:t>Wildly Diverse Audience</a:t>
            </a:r>
          </a:p>
          <a:p>
            <a:r>
              <a:rPr lang="en-US" dirty="0"/>
              <a:t>Positive, Meaningful Interactions Between </a:t>
            </a:r>
            <a:br>
              <a:rPr lang="en-US" dirty="0"/>
            </a:br>
            <a:r>
              <a:rPr lang="en-US" dirty="0"/>
              <a:t>Neighbors</a:t>
            </a:r>
          </a:p>
          <a:p>
            <a:r>
              <a:rPr lang="en-US" dirty="0"/>
              <a:t>Joyful Spirit of Community</a:t>
            </a:r>
          </a:p>
          <a:p>
            <a:r>
              <a:rPr lang="en-US" dirty="0"/>
              <a:t>Living Room Series Hosts</a:t>
            </a:r>
          </a:p>
          <a:p>
            <a:r>
              <a:rPr lang="en-US" dirty="0"/>
              <a:t>Volunteer Photographer</a:t>
            </a:r>
          </a:p>
        </p:txBody>
      </p:sp>
    </p:spTree>
    <p:extLst>
      <p:ext uri="{BB962C8B-B14F-4D97-AF65-F5344CB8AC3E}">
        <p14:creationId xmlns:p14="http://schemas.microsoft.com/office/powerpoint/2010/main" val="289031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6F67D-8246-CE4D-B5BE-50FEBA228264}"/>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D5D395D7-04C2-654F-AB99-2D5B880F5E7C}"/>
              </a:ext>
            </a:extLst>
          </p:cNvPr>
          <p:cNvSpPr>
            <a:spLocks noGrp="1"/>
          </p:cNvSpPr>
          <p:nvPr>
            <p:ph type="title"/>
          </p:nvPr>
        </p:nvSpPr>
        <p:spPr>
          <a:xfrm>
            <a:off x="838200" y="365125"/>
            <a:ext cx="10515600" cy="1325563"/>
          </a:xfrm>
        </p:spPr>
        <p:txBody>
          <a:bodyPr>
            <a:normAutofit fontScale="90000"/>
          </a:bodyPr>
          <a:lstStyle/>
          <a:p>
            <a:r>
              <a:rPr lang="en-US" sz="6600" b="1" dirty="0">
                <a:solidFill>
                  <a:schemeClr val="bg1"/>
                </a:solidFill>
                <a:latin typeface="ITC Franklin Gothic Std Demi" panose="020B0504030503020204" pitchFamily="34" charset="0"/>
              </a:rPr>
              <a:t>RESULTS: Community Building</a:t>
            </a:r>
          </a:p>
        </p:txBody>
      </p:sp>
      <p:pic>
        <p:nvPicPr>
          <p:cNvPr id="6" name="Picture 5">
            <a:extLst>
              <a:ext uri="{FF2B5EF4-FFF2-40B4-BE49-F238E27FC236}">
                <a16:creationId xmlns:a16="http://schemas.microsoft.com/office/drawing/2014/main" id="{988080F7-3BF6-7044-AA10-2CB70E5749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7" name="Picture 6">
            <a:extLst>
              <a:ext uri="{FF2B5EF4-FFF2-40B4-BE49-F238E27FC236}">
                <a16:creationId xmlns:a16="http://schemas.microsoft.com/office/drawing/2014/main" id="{CDC44916-6320-754F-8013-D560DDB782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sp>
        <p:nvSpPr>
          <p:cNvPr id="9" name="Content Placeholder 2">
            <a:extLst>
              <a:ext uri="{FF2B5EF4-FFF2-40B4-BE49-F238E27FC236}">
                <a16:creationId xmlns:a16="http://schemas.microsoft.com/office/drawing/2014/main" id="{DFEF14CE-D542-9040-B648-119A33929598}"/>
              </a:ext>
            </a:extLst>
          </p:cNvPr>
          <p:cNvSpPr txBox="1">
            <a:spLocks/>
          </p:cNvSpPr>
          <p:nvPr/>
        </p:nvSpPr>
        <p:spPr>
          <a:xfrm>
            <a:off x="838200" y="2476983"/>
            <a:ext cx="8352099" cy="31483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Community Building Opportunities</a:t>
            </a:r>
          </a:p>
          <a:p>
            <a:r>
              <a:rPr lang="en-US" dirty="0"/>
              <a:t>Giving Voice to Our Youth Conference</a:t>
            </a:r>
          </a:p>
          <a:p>
            <a:r>
              <a:rPr lang="en-US" dirty="0"/>
              <a:t>National Divine Spiritual Church/ </a:t>
            </a:r>
            <a:br>
              <a:rPr lang="en-US" dirty="0"/>
            </a:br>
            <a:r>
              <a:rPr lang="en-US" dirty="0"/>
              <a:t>Baha’i Center/ Collaboration</a:t>
            </a:r>
          </a:p>
          <a:p>
            <a:r>
              <a:rPr lang="en-US" dirty="0"/>
              <a:t>Blaze Leadership Introduction Activity</a:t>
            </a:r>
          </a:p>
          <a:p>
            <a:pPr marL="0" indent="0">
              <a:buNone/>
            </a:pPr>
            <a:r>
              <a:rPr lang="en-US" b="1" dirty="0"/>
              <a:t>Friendships </a:t>
            </a:r>
          </a:p>
          <a:p>
            <a:r>
              <a:rPr lang="en-US" dirty="0"/>
              <a:t>Neighborhood Influencers and Mavens, Businesses, </a:t>
            </a:r>
            <a:br>
              <a:rPr lang="en-US" dirty="0"/>
            </a:br>
            <a:r>
              <a:rPr lang="en-US" dirty="0"/>
              <a:t>Houses of Worship, Senior Centers, Service Organizations</a:t>
            </a:r>
          </a:p>
          <a:p>
            <a:endParaRPr lang="en-US" dirty="0"/>
          </a:p>
          <a:p>
            <a:pPr lvl="2">
              <a:buFont typeface="Courier New" panose="02070309020205020404" pitchFamily="49" charset="0"/>
              <a:buChar char="o"/>
            </a:pPr>
            <a:endParaRPr lang="en-US" sz="2800" dirty="0"/>
          </a:p>
        </p:txBody>
      </p:sp>
      <p:pic>
        <p:nvPicPr>
          <p:cNvPr id="11" name="Picture 10">
            <a:extLst>
              <a:ext uri="{FF2B5EF4-FFF2-40B4-BE49-F238E27FC236}">
                <a16:creationId xmlns:a16="http://schemas.microsoft.com/office/drawing/2014/main" id="{1DFC5259-3F27-FB47-9D6E-983E91754C94}"/>
              </a:ext>
            </a:extLst>
          </p:cNvPr>
          <p:cNvPicPr>
            <a:picLocks noChangeAspect="1"/>
          </p:cNvPicPr>
          <p:nvPr/>
        </p:nvPicPr>
        <p:blipFill>
          <a:blip r:embed="rId5"/>
          <a:stretch>
            <a:fillRect/>
          </a:stretch>
        </p:blipFill>
        <p:spPr>
          <a:xfrm>
            <a:off x="6655443" y="2002420"/>
            <a:ext cx="5069712" cy="2534856"/>
          </a:xfrm>
          <a:prstGeom prst="rect">
            <a:avLst/>
          </a:prstGeom>
        </p:spPr>
      </p:pic>
    </p:spTree>
    <p:extLst>
      <p:ext uri="{BB962C8B-B14F-4D97-AF65-F5344CB8AC3E}">
        <p14:creationId xmlns:p14="http://schemas.microsoft.com/office/powerpoint/2010/main" val="229757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0BC9-17A7-5E4F-900C-951DACFC10D1}"/>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0A62102A-2D63-2C4F-9A41-4780933FA86F}"/>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067BDA5F-03EA-544D-A0B7-F730388B1A7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bg1"/>
                </a:solidFill>
                <a:latin typeface="ITC Franklin Gothic Std Demi" panose="020B0504030503020204" pitchFamily="34" charset="0"/>
              </a:rPr>
              <a:t>PROGRAM IDEAS</a:t>
            </a:r>
          </a:p>
        </p:txBody>
      </p:sp>
      <p:pic>
        <p:nvPicPr>
          <p:cNvPr id="7" name="Picture 6">
            <a:extLst>
              <a:ext uri="{FF2B5EF4-FFF2-40B4-BE49-F238E27FC236}">
                <a16:creationId xmlns:a16="http://schemas.microsoft.com/office/drawing/2014/main" id="{87EED90C-1D94-174D-B1D9-43AB072B11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8" name="Picture 7">
            <a:extLst>
              <a:ext uri="{FF2B5EF4-FFF2-40B4-BE49-F238E27FC236}">
                <a16:creationId xmlns:a16="http://schemas.microsoft.com/office/drawing/2014/main" id="{45535D76-3DA5-664C-8EB4-E0A7760125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1" name="Picture 10">
            <a:extLst>
              <a:ext uri="{FF2B5EF4-FFF2-40B4-BE49-F238E27FC236}">
                <a16:creationId xmlns:a16="http://schemas.microsoft.com/office/drawing/2014/main" id="{2C950E41-7695-9F49-8C4D-FEB2902180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7989" y="2002418"/>
            <a:ext cx="4120589" cy="3090442"/>
          </a:xfrm>
          <a:prstGeom prst="rect">
            <a:avLst/>
          </a:prstGeom>
        </p:spPr>
      </p:pic>
      <p:pic>
        <p:nvPicPr>
          <p:cNvPr id="13" name="Picture 12">
            <a:extLst>
              <a:ext uri="{FF2B5EF4-FFF2-40B4-BE49-F238E27FC236}">
                <a16:creationId xmlns:a16="http://schemas.microsoft.com/office/drawing/2014/main" id="{0BD1CD62-9E85-8C4F-8436-FC9FABA47E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8071411" y="2002419"/>
            <a:ext cx="4120588" cy="3090441"/>
          </a:xfrm>
          <a:prstGeom prst="rect">
            <a:avLst/>
          </a:prstGeom>
        </p:spPr>
      </p:pic>
      <p:pic>
        <p:nvPicPr>
          <p:cNvPr id="15" name="Picture 14">
            <a:extLst>
              <a:ext uri="{FF2B5EF4-FFF2-40B4-BE49-F238E27FC236}">
                <a16:creationId xmlns:a16="http://schemas.microsoft.com/office/drawing/2014/main" id="{2F873EDB-5957-954E-A0A8-15809074B2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2002418"/>
            <a:ext cx="4120589" cy="3090442"/>
          </a:xfrm>
          <a:prstGeom prst="rect">
            <a:avLst/>
          </a:prstGeom>
        </p:spPr>
      </p:pic>
    </p:spTree>
    <p:extLst>
      <p:ext uri="{BB962C8B-B14F-4D97-AF65-F5344CB8AC3E}">
        <p14:creationId xmlns:p14="http://schemas.microsoft.com/office/powerpoint/2010/main" val="203172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46F4-A27B-6A46-9D84-8D4187EB0728}"/>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49C9A8B3-A0DF-7E46-AD12-CD9C8621710B}"/>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FBD6B71E-93C4-B547-9005-E417C2B6BA7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bg1"/>
                </a:solidFill>
                <a:latin typeface="ITC Franklin Gothic Std Demi" panose="020B0504030503020204" pitchFamily="34" charset="0"/>
              </a:rPr>
              <a:t>THEATRE BUS</a:t>
            </a:r>
          </a:p>
        </p:txBody>
      </p:sp>
      <p:sp>
        <p:nvSpPr>
          <p:cNvPr id="6" name="Content Placeholder 2">
            <a:extLst>
              <a:ext uri="{FF2B5EF4-FFF2-40B4-BE49-F238E27FC236}">
                <a16:creationId xmlns:a16="http://schemas.microsoft.com/office/drawing/2014/main" id="{CB2EB680-AA13-D34F-832D-1F118102E20C}"/>
              </a:ext>
            </a:extLst>
          </p:cNvPr>
          <p:cNvSpPr txBox="1">
            <a:spLocks/>
          </p:cNvSpPr>
          <p:nvPr/>
        </p:nvSpPr>
        <p:spPr>
          <a:xfrm>
            <a:off x="838200" y="2476982"/>
            <a:ext cx="4775522" cy="31470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Double-decker bus serving as mobile outdoor stage, intimate performance space, and community center</a:t>
            </a:r>
          </a:p>
          <a:p>
            <a:r>
              <a:rPr lang="en-US" dirty="0"/>
              <a:t>Theatrical tour of MLK Historic District focusing on history and housing, the past and present and future</a:t>
            </a:r>
          </a:p>
          <a:p>
            <a:endParaRPr lang="en-US" dirty="0"/>
          </a:p>
        </p:txBody>
      </p:sp>
      <p:pic>
        <p:nvPicPr>
          <p:cNvPr id="7" name="Picture 6">
            <a:extLst>
              <a:ext uri="{FF2B5EF4-FFF2-40B4-BE49-F238E27FC236}">
                <a16:creationId xmlns:a16="http://schemas.microsoft.com/office/drawing/2014/main" id="{DDAB9767-6ACC-2345-8A3C-C03FC83EF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8" name="Picture 7">
            <a:extLst>
              <a:ext uri="{FF2B5EF4-FFF2-40B4-BE49-F238E27FC236}">
                <a16:creationId xmlns:a16="http://schemas.microsoft.com/office/drawing/2014/main" id="{E0AAA8BE-1D98-4947-9AFA-12B6FDBA87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1" name="Picture 10">
            <a:extLst>
              <a:ext uri="{FF2B5EF4-FFF2-40B4-BE49-F238E27FC236}">
                <a16:creationId xmlns:a16="http://schemas.microsoft.com/office/drawing/2014/main" id="{2D51F6B6-C4FF-8845-BFF7-4796A885B7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7343" y="1587338"/>
            <a:ext cx="5889584" cy="3926389"/>
          </a:xfrm>
          <a:prstGeom prst="rect">
            <a:avLst/>
          </a:prstGeom>
        </p:spPr>
      </p:pic>
    </p:spTree>
    <p:extLst>
      <p:ext uri="{BB962C8B-B14F-4D97-AF65-F5344CB8AC3E}">
        <p14:creationId xmlns:p14="http://schemas.microsoft.com/office/powerpoint/2010/main" val="204046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A346-A206-7B4B-806E-51DB27F6DB9E}"/>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02CE3566-3905-F641-B056-5446086A87B6}"/>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159B22DA-F155-784A-B120-4B259AECF77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bg1"/>
                </a:solidFill>
                <a:latin typeface="ITC Franklin Gothic Std Demi" panose="020B0504030503020204" pitchFamily="34" charset="0"/>
              </a:rPr>
              <a:t>BELOVED COMMUNITY</a:t>
            </a:r>
          </a:p>
        </p:txBody>
      </p:sp>
      <p:sp>
        <p:nvSpPr>
          <p:cNvPr id="6" name="Content Placeholder 2">
            <a:extLst>
              <a:ext uri="{FF2B5EF4-FFF2-40B4-BE49-F238E27FC236}">
                <a16:creationId xmlns:a16="http://schemas.microsoft.com/office/drawing/2014/main" id="{2A58A96F-B26A-D744-BC63-0D756DA66A80}"/>
              </a:ext>
            </a:extLst>
          </p:cNvPr>
          <p:cNvSpPr txBox="1">
            <a:spLocks/>
          </p:cNvSpPr>
          <p:nvPr/>
        </p:nvSpPr>
        <p:spPr>
          <a:xfrm>
            <a:off x="838201" y="2476984"/>
            <a:ext cx="4775521" cy="31598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The Atlanta City Design</a:t>
            </a:r>
            <a:br>
              <a:rPr lang="en-US" b="1" dirty="0"/>
            </a:br>
            <a:r>
              <a:rPr lang="en-US" dirty="0"/>
              <a:t>Aspiring to the </a:t>
            </a:r>
            <a:br>
              <a:rPr lang="en-US" dirty="0"/>
            </a:br>
            <a:r>
              <a:rPr lang="en-US" dirty="0"/>
              <a:t>Beloved Community</a:t>
            </a:r>
          </a:p>
          <a:p>
            <a:pPr marL="0" indent="0">
              <a:buNone/>
            </a:pPr>
            <a:r>
              <a:rPr lang="en-US" i="1" dirty="0"/>
              <a:t>“Atlanta’s contribution to the world is the legacy of the Civil Rights Movement, the promise of which describes a city built for everyone.”</a:t>
            </a:r>
          </a:p>
          <a:p>
            <a:endParaRPr lang="en-US" dirty="0"/>
          </a:p>
          <a:p>
            <a:pPr marL="0" indent="0">
              <a:buNone/>
            </a:pPr>
            <a:endParaRPr lang="en-US" dirty="0"/>
          </a:p>
          <a:p>
            <a:endParaRPr lang="en-US" dirty="0"/>
          </a:p>
        </p:txBody>
      </p:sp>
      <p:pic>
        <p:nvPicPr>
          <p:cNvPr id="7" name="Picture 6">
            <a:extLst>
              <a:ext uri="{FF2B5EF4-FFF2-40B4-BE49-F238E27FC236}">
                <a16:creationId xmlns:a16="http://schemas.microsoft.com/office/drawing/2014/main" id="{7EB0BC86-6195-6448-B9FC-8F69265C65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8" name="Picture 7">
            <a:extLst>
              <a:ext uri="{FF2B5EF4-FFF2-40B4-BE49-F238E27FC236}">
                <a16:creationId xmlns:a16="http://schemas.microsoft.com/office/drawing/2014/main" id="{4DF1FADD-3365-A442-9B0C-3129AE870C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3" name="Picture 12">
            <a:extLst>
              <a:ext uri="{FF2B5EF4-FFF2-40B4-BE49-F238E27FC236}">
                <a16:creationId xmlns:a16="http://schemas.microsoft.com/office/drawing/2014/main" id="{7688166B-F947-4C40-BB7E-4FF00E3AA7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3722" y="1634420"/>
            <a:ext cx="6159178" cy="3849486"/>
          </a:xfrm>
          <a:prstGeom prst="rect">
            <a:avLst/>
          </a:prstGeom>
        </p:spPr>
      </p:pic>
    </p:spTree>
    <p:extLst>
      <p:ext uri="{BB962C8B-B14F-4D97-AF65-F5344CB8AC3E}">
        <p14:creationId xmlns:p14="http://schemas.microsoft.com/office/powerpoint/2010/main" val="42874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91B4A-7391-244B-92AC-C009B550B762}"/>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2" name="Title 1">
            <a:extLst>
              <a:ext uri="{FF2B5EF4-FFF2-40B4-BE49-F238E27FC236}">
                <a16:creationId xmlns:a16="http://schemas.microsoft.com/office/drawing/2014/main" id="{208CE73F-843B-524B-A3B5-EFD8A0B855A9}"/>
              </a:ext>
            </a:extLst>
          </p:cNvPr>
          <p:cNvSpPr>
            <a:spLocks noGrp="1"/>
          </p:cNvSpPr>
          <p:nvPr>
            <p:ph type="title"/>
          </p:nvPr>
        </p:nvSpPr>
        <p:spPr/>
        <p:txBody>
          <a:bodyPr>
            <a:normAutofit/>
          </a:bodyPr>
          <a:lstStyle/>
          <a:p>
            <a:r>
              <a:rPr lang="en-US" sz="6600" b="1" dirty="0">
                <a:solidFill>
                  <a:schemeClr val="bg1"/>
                </a:solidFill>
                <a:latin typeface="ITC Franklin Gothic Std Demi" panose="020B0504030503020204" pitchFamily="34" charset="0"/>
              </a:rPr>
              <a:t>QUESTION</a:t>
            </a:r>
            <a:r>
              <a:rPr lang="en-US" sz="6600" b="1" dirty="0">
                <a:solidFill>
                  <a:schemeClr val="bg1"/>
                </a:solidFill>
                <a:effectLst/>
                <a:latin typeface="ITC Franklin Gothic Std Demi" panose="020B0504030503020204" pitchFamily="34" charset="0"/>
              </a:rPr>
              <a:t> </a:t>
            </a:r>
            <a:endParaRPr lang="en-US" sz="6600" b="1" dirty="0">
              <a:solidFill>
                <a:schemeClr val="bg1"/>
              </a:solidFill>
              <a:latin typeface="ITC Franklin Gothic Std Demi" panose="020B0504030503020204" pitchFamily="34" charset="0"/>
            </a:endParaRPr>
          </a:p>
        </p:txBody>
      </p:sp>
      <p:sp>
        <p:nvSpPr>
          <p:cNvPr id="3" name="Content Placeholder 2">
            <a:extLst>
              <a:ext uri="{FF2B5EF4-FFF2-40B4-BE49-F238E27FC236}">
                <a16:creationId xmlns:a16="http://schemas.microsoft.com/office/drawing/2014/main" id="{23B7A4B9-E6A0-B54F-B3CC-F3665578E24C}"/>
              </a:ext>
            </a:extLst>
          </p:cNvPr>
          <p:cNvSpPr>
            <a:spLocks noGrp="1"/>
          </p:cNvSpPr>
          <p:nvPr>
            <p:ph idx="1"/>
          </p:nvPr>
        </p:nvSpPr>
        <p:spPr>
          <a:xfrm>
            <a:off x="838200" y="2476983"/>
            <a:ext cx="10515600" cy="3699980"/>
          </a:xfrm>
        </p:spPr>
        <p:txBody>
          <a:bodyPr/>
          <a:lstStyle/>
          <a:p>
            <a:pPr marL="0" indent="0">
              <a:buNone/>
            </a:pPr>
            <a:r>
              <a:rPr lang="en-US" dirty="0"/>
              <a:t>Can the theatre become a vital part of the community by engaging deeply, thus succeeding at building audience, donors, advocates and community?</a:t>
            </a:r>
          </a:p>
          <a:p>
            <a:endParaRPr lang="en-US" dirty="0"/>
          </a:p>
        </p:txBody>
      </p:sp>
      <p:pic>
        <p:nvPicPr>
          <p:cNvPr id="5" name="Picture 4">
            <a:extLst>
              <a:ext uri="{FF2B5EF4-FFF2-40B4-BE49-F238E27FC236}">
                <a16:creationId xmlns:a16="http://schemas.microsoft.com/office/drawing/2014/main" id="{AAE0A4D5-212A-C241-9961-7A736B2D3A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6" name="Picture 5">
            <a:extLst>
              <a:ext uri="{FF2B5EF4-FFF2-40B4-BE49-F238E27FC236}">
                <a16:creationId xmlns:a16="http://schemas.microsoft.com/office/drawing/2014/main" id="{E5A751A5-A576-574E-8336-F0BCC90BD3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spTree>
    <p:extLst>
      <p:ext uri="{BB962C8B-B14F-4D97-AF65-F5344CB8AC3E}">
        <p14:creationId xmlns:p14="http://schemas.microsoft.com/office/powerpoint/2010/main" val="77672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1F5465-E8CA-FA45-AC34-C7EB29AC433C}"/>
              </a:ext>
            </a:extLst>
          </p:cNvPr>
          <p:cNvSpPr>
            <a:spLocks noGrp="1"/>
          </p:cNvSpPr>
          <p:nvPr>
            <p:ph type="title"/>
          </p:nvPr>
        </p:nvSpPr>
        <p:spPr>
          <a:xfrm>
            <a:off x="838200" y="365125"/>
            <a:ext cx="10515600" cy="1325563"/>
          </a:xfrm>
        </p:spPr>
        <p:txBody>
          <a:bodyPr/>
          <a:lstStyle/>
          <a:p>
            <a:endParaRPr lang="en-US"/>
          </a:p>
        </p:txBody>
      </p:sp>
      <p:sp>
        <p:nvSpPr>
          <p:cNvPr id="11" name="Rectangle 10">
            <a:extLst>
              <a:ext uri="{FF2B5EF4-FFF2-40B4-BE49-F238E27FC236}">
                <a16:creationId xmlns:a16="http://schemas.microsoft.com/office/drawing/2014/main" id="{1DB0965B-A758-1E48-A365-4291042AC19B}"/>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2" name="Title 1">
            <a:extLst>
              <a:ext uri="{FF2B5EF4-FFF2-40B4-BE49-F238E27FC236}">
                <a16:creationId xmlns:a16="http://schemas.microsoft.com/office/drawing/2014/main" id="{296CA4EC-D0A5-0443-940C-4B6D7E1FBCB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bg1"/>
                </a:solidFill>
                <a:latin typeface="ITC Franklin Gothic Std Demi" panose="020B0504030503020204" pitchFamily="34" charset="0"/>
              </a:rPr>
              <a:t>THANK YOU!</a:t>
            </a:r>
          </a:p>
        </p:txBody>
      </p:sp>
      <p:sp>
        <p:nvSpPr>
          <p:cNvPr id="13" name="Content Placeholder 2">
            <a:extLst>
              <a:ext uri="{FF2B5EF4-FFF2-40B4-BE49-F238E27FC236}">
                <a16:creationId xmlns:a16="http://schemas.microsoft.com/office/drawing/2014/main" id="{301EC045-4BDF-0749-8861-176A3227915F}"/>
              </a:ext>
            </a:extLst>
          </p:cNvPr>
          <p:cNvSpPr txBox="1">
            <a:spLocks/>
          </p:cNvSpPr>
          <p:nvPr/>
        </p:nvSpPr>
        <p:spPr>
          <a:xfrm>
            <a:off x="838201" y="2476984"/>
            <a:ext cx="5940551" cy="3850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Out of Hand Theater </a:t>
            </a:r>
            <a:br>
              <a:rPr lang="en-US" b="1" dirty="0"/>
            </a:br>
            <a:r>
              <a:rPr lang="en-US" dirty="0"/>
              <a:t>Adam Fristoe</a:t>
            </a:r>
            <a:br>
              <a:rPr lang="en-US" dirty="0"/>
            </a:br>
            <a:r>
              <a:rPr lang="en-US" dirty="0"/>
              <a:t>Co-Artistic and Marketing Director</a:t>
            </a:r>
            <a:br>
              <a:rPr lang="en-US" dirty="0"/>
            </a:br>
            <a:r>
              <a:rPr lang="en-US" dirty="0" err="1"/>
              <a:t>adam@outofhandtheater.com</a:t>
            </a:r>
            <a:br>
              <a:rPr lang="en-US" dirty="0"/>
            </a:br>
            <a:r>
              <a:rPr lang="en-US" dirty="0" err="1"/>
              <a:t>www.outofhandtheater.com</a:t>
            </a:r>
            <a:br>
              <a:rPr lang="en-US" dirty="0"/>
            </a:br>
            <a:r>
              <a:rPr lang="en-US" dirty="0"/>
              <a:t>@</a:t>
            </a:r>
            <a:r>
              <a:rPr lang="en-US" dirty="0" err="1"/>
              <a:t>OutofHandATL</a:t>
            </a:r>
            <a:r>
              <a:rPr lang="en-US" dirty="0"/>
              <a:t> </a:t>
            </a:r>
          </a:p>
          <a:p>
            <a:pPr marL="0" indent="0">
              <a:buNone/>
            </a:pPr>
            <a:endParaRPr lang="en-US" dirty="0"/>
          </a:p>
          <a:p>
            <a:pPr marL="0" indent="0">
              <a:buNone/>
            </a:pPr>
            <a:endParaRPr lang="en-US" dirty="0"/>
          </a:p>
          <a:p>
            <a:endParaRPr lang="en-US" dirty="0"/>
          </a:p>
        </p:txBody>
      </p:sp>
      <p:pic>
        <p:nvPicPr>
          <p:cNvPr id="14" name="Picture 13">
            <a:extLst>
              <a:ext uri="{FF2B5EF4-FFF2-40B4-BE49-F238E27FC236}">
                <a16:creationId xmlns:a16="http://schemas.microsoft.com/office/drawing/2014/main" id="{04BDF0F8-7240-5D40-9163-AB3822A29C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15" name="Picture 14">
            <a:extLst>
              <a:ext uri="{FF2B5EF4-FFF2-40B4-BE49-F238E27FC236}">
                <a16:creationId xmlns:a16="http://schemas.microsoft.com/office/drawing/2014/main" id="{C2A32956-CFB9-AB4B-9318-01D1060FFE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8" name="Picture 17">
            <a:extLst>
              <a:ext uri="{FF2B5EF4-FFF2-40B4-BE49-F238E27FC236}">
                <a16:creationId xmlns:a16="http://schemas.microsoft.com/office/drawing/2014/main" id="{6E41E2BA-3D58-8344-9745-90CF0B4EE9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768" y="4900525"/>
            <a:ext cx="442299" cy="442299"/>
          </a:xfrm>
          <a:prstGeom prst="rect">
            <a:avLst/>
          </a:prstGeom>
        </p:spPr>
      </p:pic>
      <p:pic>
        <p:nvPicPr>
          <p:cNvPr id="22" name="Picture 21">
            <a:extLst>
              <a:ext uri="{FF2B5EF4-FFF2-40B4-BE49-F238E27FC236}">
                <a16:creationId xmlns:a16="http://schemas.microsoft.com/office/drawing/2014/main" id="{07B5FCED-2536-994F-9FBE-0E3FB44219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8934" y="4900525"/>
            <a:ext cx="765517" cy="442299"/>
          </a:xfrm>
          <a:prstGeom prst="rect">
            <a:avLst/>
          </a:prstGeom>
        </p:spPr>
      </p:pic>
      <p:pic>
        <p:nvPicPr>
          <p:cNvPr id="20" name="Picture 19">
            <a:extLst>
              <a:ext uri="{FF2B5EF4-FFF2-40B4-BE49-F238E27FC236}">
                <a16:creationId xmlns:a16="http://schemas.microsoft.com/office/drawing/2014/main" id="{5BFD9641-1670-C64A-97CB-DB8BDC2F72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6334" y="4873706"/>
            <a:ext cx="499534" cy="499534"/>
          </a:xfrm>
          <a:prstGeom prst="rect">
            <a:avLst/>
          </a:prstGeom>
        </p:spPr>
      </p:pic>
    </p:spTree>
    <p:extLst>
      <p:ext uri="{BB962C8B-B14F-4D97-AF65-F5344CB8AC3E}">
        <p14:creationId xmlns:p14="http://schemas.microsoft.com/office/powerpoint/2010/main" val="211104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E0E857-55E0-3144-8359-E7953C5067BC}"/>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5" name="Title 1">
            <a:extLst>
              <a:ext uri="{FF2B5EF4-FFF2-40B4-BE49-F238E27FC236}">
                <a16:creationId xmlns:a16="http://schemas.microsoft.com/office/drawing/2014/main" id="{01BA6288-2C5E-4B4E-A0FA-EEFAF7DD1E83}"/>
              </a:ext>
            </a:extLst>
          </p:cNvPr>
          <p:cNvSpPr>
            <a:spLocks noGrp="1"/>
          </p:cNvSpPr>
          <p:nvPr>
            <p:ph type="title"/>
          </p:nvPr>
        </p:nvSpPr>
        <p:spPr>
          <a:xfrm>
            <a:off x="838200" y="365125"/>
            <a:ext cx="10515600" cy="1325563"/>
          </a:xfrm>
        </p:spPr>
        <p:txBody>
          <a:bodyPr>
            <a:normAutofit/>
          </a:bodyPr>
          <a:lstStyle/>
          <a:p>
            <a:r>
              <a:rPr lang="en-US" sz="6600" b="1" dirty="0">
                <a:solidFill>
                  <a:schemeClr val="bg1"/>
                </a:solidFill>
                <a:latin typeface="ITC Franklin Gothic Std Demi" panose="020B0504030503020204" pitchFamily="34" charset="0"/>
              </a:rPr>
              <a:t>HISTORY</a:t>
            </a:r>
          </a:p>
        </p:txBody>
      </p:sp>
      <p:sp>
        <p:nvSpPr>
          <p:cNvPr id="16" name="Content Placeholder 2">
            <a:extLst>
              <a:ext uri="{FF2B5EF4-FFF2-40B4-BE49-F238E27FC236}">
                <a16:creationId xmlns:a16="http://schemas.microsoft.com/office/drawing/2014/main" id="{8226C544-75B6-7541-B490-BD8972938064}"/>
              </a:ext>
            </a:extLst>
          </p:cNvPr>
          <p:cNvSpPr>
            <a:spLocks noGrp="1"/>
          </p:cNvSpPr>
          <p:nvPr>
            <p:ph idx="1"/>
          </p:nvPr>
        </p:nvSpPr>
        <p:spPr>
          <a:xfrm>
            <a:off x="838201" y="2476983"/>
            <a:ext cx="3560180" cy="3699980"/>
          </a:xfrm>
        </p:spPr>
        <p:txBody>
          <a:bodyPr>
            <a:normAutofit/>
          </a:bodyPr>
          <a:lstStyle/>
          <a:p>
            <a:r>
              <a:rPr lang="en-US" dirty="0"/>
              <a:t>No Home: Bring Art to People Where They Are</a:t>
            </a:r>
          </a:p>
          <a:p>
            <a:r>
              <a:rPr lang="en-US" dirty="0"/>
              <a:t>Festivals, Schools, Attractions</a:t>
            </a:r>
          </a:p>
          <a:p>
            <a:endParaRPr lang="en-US" dirty="0"/>
          </a:p>
        </p:txBody>
      </p:sp>
      <p:pic>
        <p:nvPicPr>
          <p:cNvPr id="20" name="Picture 19">
            <a:extLst>
              <a:ext uri="{FF2B5EF4-FFF2-40B4-BE49-F238E27FC236}">
                <a16:creationId xmlns:a16="http://schemas.microsoft.com/office/drawing/2014/main" id="{A4EC9D42-9FE3-0D4D-A4AC-8DE0F2621C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21" name="Picture 20">
            <a:extLst>
              <a:ext uri="{FF2B5EF4-FFF2-40B4-BE49-F238E27FC236}">
                <a16:creationId xmlns:a16="http://schemas.microsoft.com/office/drawing/2014/main" id="{CA756F41-BD77-8E43-8544-94ACE60646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27" name="Picture 26">
            <a:extLst>
              <a:ext uri="{FF2B5EF4-FFF2-40B4-BE49-F238E27FC236}">
                <a16:creationId xmlns:a16="http://schemas.microsoft.com/office/drawing/2014/main" id="{22A8CEB4-E7B9-B24B-BDA2-1182845A90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3570" y="3103141"/>
            <a:ext cx="7118430" cy="4745620"/>
          </a:xfrm>
          <a:prstGeom prst="rect">
            <a:avLst/>
          </a:prstGeom>
        </p:spPr>
      </p:pic>
      <p:pic>
        <p:nvPicPr>
          <p:cNvPr id="25" name="Picture 24">
            <a:extLst>
              <a:ext uri="{FF2B5EF4-FFF2-40B4-BE49-F238E27FC236}">
                <a16:creationId xmlns:a16="http://schemas.microsoft.com/office/drawing/2014/main" id="{5A44B0A7-7B17-9D48-B070-F85005D49C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3570" y="-671330"/>
            <a:ext cx="7118430" cy="4114800"/>
          </a:xfrm>
          <a:prstGeom prst="rect">
            <a:avLst/>
          </a:prstGeom>
        </p:spPr>
      </p:pic>
    </p:spTree>
    <p:extLst>
      <p:ext uri="{BB962C8B-B14F-4D97-AF65-F5344CB8AC3E}">
        <p14:creationId xmlns:p14="http://schemas.microsoft.com/office/powerpoint/2010/main" val="412789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6A61-BB4F-F347-BFFC-7C2A490212FD}"/>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0E973266-949B-9B41-A732-D0617CBBF571}"/>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0E7B6266-B5CE-604A-836B-215E765C6A6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chemeClr val="bg1"/>
                </a:solidFill>
                <a:latin typeface="ITC Franklin Gothic Std Demi" panose="020B0504030503020204" pitchFamily="34" charset="0"/>
              </a:rPr>
              <a:t>HISTORY</a:t>
            </a:r>
            <a:endParaRPr lang="en-US" sz="6600" b="1" dirty="0">
              <a:solidFill>
                <a:schemeClr val="bg1"/>
              </a:solidFill>
              <a:latin typeface="ITC Franklin Gothic Std Demi" panose="020B0504030503020204" pitchFamily="34" charset="0"/>
            </a:endParaRPr>
          </a:p>
        </p:txBody>
      </p:sp>
      <p:sp>
        <p:nvSpPr>
          <p:cNvPr id="6" name="Content Placeholder 2">
            <a:extLst>
              <a:ext uri="{FF2B5EF4-FFF2-40B4-BE49-F238E27FC236}">
                <a16:creationId xmlns:a16="http://schemas.microsoft.com/office/drawing/2014/main" id="{14A173E6-E9AB-854C-997C-F094A7FCDCE5}"/>
              </a:ext>
            </a:extLst>
          </p:cNvPr>
          <p:cNvSpPr txBox="1">
            <a:spLocks/>
          </p:cNvSpPr>
          <p:nvPr/>
        </p:nvSpPr>
        <p:spPr>
          <a:xfrm>
            <a:off x="838200" y="2476983"/>
            <a:ext cx="3270813" cy="3699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National &amp; International Focus</a:t>
            </a:r>
          </a:p>
          <a:p>
            <a:r>
              <a:rPr lang="en-US" dirty="0"/>
              <a:t>Low Brand Recognition = </a:t>
            </a:r>
            <a:br>
              <a:rPr lang="en-US" dirty="0"/>
            </a:br>
            <a:r>
              <a:rPr lang="en-US" dirty="0"/>
              <a:t>Lost Audience Building Opportunities</a:t>
            </a:r>
          </a:p>
        </p:txBody>
      </p:sp>
      <p:pic>
        <p:nvPicPr>
          <p:cNvPr id="7" name="Picture 6">
            <a:extLst>
              <a:ext uri="{FF2B5EF4-FFF2-40B4-BE49-F238E27FC236}">
                <a16:creationId xmlns:a16="http://schemas.microsoft.com/office/drawing/2014/main" id="{51E1DD17-12C9-F84F-AC49-863510C049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8" name="Picture 7">
            <a:extLst>
              <a:ext uri="{FF2B5EF4-FFF2-40B4-BE49-F238E27FC236}">
                <a16:creationId xmlns:a16="http://schemas.microsoft.com/office/drawing/2014/main" id="{6861DBE3-FE2E-DF45-B6AF-757CF90939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1" name="Picture 10">
            <a:extLst>
              <a:ext uri="{FF2B5EF4-FFF2-40B4-BE49-F238E27FC236}">
                <a16:creationId xmlns:a16="http://schemas.microsoft.com/office/drawing/2014/main" id="{C9825C05-262D-C542-9E5E-0936C97A3D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9701" y="3206190"/>
            <a:ext cx="8283796" cy="3993265"/>
          </a:xfrm>
          <a:prstGeom prst="rect">
            <a:avLst/>
          </a:prstGeom>
        </p:spPr>
      </p:pic>
      <p:pic>
        <p:nvPicPr>
          <p:cNvPr id="9" name="Picture 8">
            <a:extLst>
              <a:ext uri="{FF2B5EF4-FFF2-40B4-BE49-F238E27FC236}">
                <a16:creationId xmlns:a16="http://schemas.microsoft.com/office/drawing/2014/main" id="{B41DBAC9-B25D-4242-A00F-0F8612ADC2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70628" y="-485784"/>
            <a:ext cx="7121373" cy="4747581"/>
          </a:xfrm>
          <a:prstGeom prst="rect">
            <a:avLst/>
          </a:prstGeom>
        </p:spPr>
      </p:pic>
    </p:spTree>
    <p:extLst>
      <p:ext uri="{BB962C8B-B14F-4D97-AF65-F5344CB8AC3E}">
        <p14:creationId xmlns:p14="http://schemas.microsoft.com/office/powerpoint/2010/main" val="409009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38282-4C90-8940-A8F3-059471CFAAC9}"/>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4CDE394D-44A7-7745-A627-6040C0EB6B0D}"/>
              </a:ext>
            </a:extLst>
          </p:cNvPr>
          <p:cNvSpPr>
            <a:spLocks noGrp="1"/>
          </p:cNvSpPr>
          <p:nvPr>
            <p:ph type="title"/>
          </p:nvPr>
        </p:nvSpPr>
        <p:spPr>
          <a:xfrm>
            <a:off x="838200" y="365125"/>
            <a:ext cx="10515600" cy="1325563"/>
          </a:xfrm>
        </p:spPr>
        <p:txBody>
          <a:bodyPr>
            <a:normAutofit/>
          </a:bodyPr>
          <a:lstStyle/>
          <a:p>
            <a:r>
              <a:rPr lang="en-US" sz="6600" b="1" dirty="0">
                <a:solidFill>
                  <a:schemeClr val="bg1"/>
                </a:solidFill>
                <a:latin typeface="ITC Franklin Gothic Std Demi" panose="020B0504030503020204" pitchFamily="34" charset="0"/>
              </a:rPr>
              <a:t>MODEL</a:t>
            </a:r>
          </a:p>
        </p:txBody>
      </p:sp>
      <p:sp>
        <p:nvSpPr>
          <p:cNvPr id="6" name="Content Placeholder 2">
            <a:extLst>
              <a:ext uri="{FF2B5EF4-FFF2-40B4-BE49-F238E27FC236}">
                <a16:creationId xmlns:a16="http://schemas.microsoft.com/office/drawing/2014/main" id="{47EE20F8-70EE-184D-B9AC-65FEEE62D712}"/>
              </a:ext>
            </a:extLst>
          </p:cNvPr>
          <p:cNvSpPr>
            <a:spLocks noGrp="1"/>
          </p:cNvSpPr>
          <p:nvPr>
            <p:ph idx="1"/>
          </p:nvPr>
        </p:nvSpPr>
        <p:spPr>
          <a:xfrm>
            <a:off x="838200" y="2476983"/>
            <a:ext cx="6802768" cy="3699980"/>
          </a:xfrm>
        </p:spPr>
        <p:txBody>
          <a:bodyPr/>
          <a:lstStyle/>
          <a:p>
            <a:pPr marL="0" indent="0">
              <a:buNone/>
            </a:pPr>
            <a:r>
              <a:rPr lang="en-US" b="1" dirty="0"/>
              <a:t>Aurora Theatre</a:t>
            </a:r>
          </a:p>
          <a:p>
            <a:pPr marL="0" indent="0">
              <a:buNone/>
            </a:pPr>
            <a:r>
              <a:rPr lang="en-US" dirty="0"/>
              <a:t>Companies that make a big investment in a specific community become vital, whereas smaller, scrappy companies like ours continually fight to show up through the marketing noise.</a:t>
            </a:r>
          </a:p>
          <a:p>
            <a:endParaRPr lang="en-US" dirty="0"/>
          </a:p>
        </p:txBody>
      </p:sp>
      <p:pic>
        <p:nvPicPr>
          <p:cNvPr id="10" name="Picture 9">
            <a:extLst>
              <a:ext uri="{FF2B5EF4-FFF2-40B4-BE49-F238E27FC236}">
                <a16:creationId xmlns:a16="http://schemas.microsoft.com/office/drawing/2014/main" id="{00333E64-C20F-0643-9B7F-8AFEACE87FD1}"/>
              </a:ext>
            </a:extLst>
          </p:cNvPr>
          <p:cNvPicPr>
            <a:picLocks noChangeAspect="1"/>
          </p:cNvPicPr>
          <p:nvPr/>
        </p:nvPicPr>
        <p:blipFill>
          <a:blip r:embed="rId2"/>
          <a:stretch>
            <a:fillRect/>
          </a:stretch>
        </p:blipFill>
        <p:spPr>
          <a:xfrm>
            <a:off x="7766613" y="576553"/>
            <a:ext cx="3875589" cy="3875589"/>
          </a:xfrm>
          <a:prstGeom prst="rect">
            <a:avLst/>
          </a:prstGeom>
        </p:spPr>
      </p:pic>
      <p:pic>
        <p:nvPicPr>
          <p:cNvPr id="11" name="Picture 10">
            <a:extLst>
              <a:ext uri="{FF2B5EF4-FFF2-40B4-BE49-F238E27FC236}">
                <a16:creationId xmlns:a16="http://schemas.microsoft.com/office/drawing/2014/main" id="{2B7D45E9-5A13-944C-B0CA-E001E6299A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12" name="Picture 11">
            <a:extLst>
              <a:ext uri="{FF2B5EF4-FFF2-40B4-BE49-F238E27FC236}">
                <a16:creationId xmlns:a16="http://schemas.microsoft.com/office/drawing/2014/main" id="{789C993E-F8F9-5241-A96B-F946B10A1D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spTree>
    <p:extLst>
      <p:ext uri="{BB962C8B-B14F-4D97-AF65-F5344CB8AC3E}">
        <p14:creationId xmlns:p14="http://schemas.microsoft.com/office/powerpoint/2010/main" val="88819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D9F9-48E1-BD4E-AFDA-83BE97C30A50}"/>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2700548E-6106-684C-BD68-CF9D0A5865EC}"/>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3B4F9F62-88F0-4A44-BFDE-C1D0503CC92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bg1"/>
                </a:solidFill>
                <a:latin typeface="ITC Franklin Gothic Std Demi" panose="020B0504030503020204" pitchFamily="34" charset="0"/>
              </a:rPr>
              <a:t>NEIGHBORHOOD</a:t>
            </a:r>
          </a:p>
        </p:txBody>
      </p:sp>
      <p:sp>
        <p:nvSpPr>
          <p:cNvPr id="6" name="Content Placeholder 2">
            <a:extLst>
              <a:ext uri="{FF2B5EF4-FFF2-40B4-BE49-F238E27FC236}">
                <a16:creationId xmlns:a16="http://schemas.microsoft.com/office/drawing/2014/main" id="{DAD566BD-0E6B-914F-A9F7-BB4F1FAFEF04}"/>
              </a:ext>
            </a:extLst>
          </p:cNvPr>
          <p:cNvSpPr txBox="1">
            <a:spLocks/>
          </p:cNvSpPr>
          <p:nvPr/>
        </p:nvSpPr>
        <p:spPr>
          <a:xfrm>
            <a:off x="838200" y="2476983"/>
            <a:ext cx="6802768" cy="3699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Old Fourth Ward</a:t>
            </a:r>
            <a:endParaRPr lang="en-US" dirty="0"/>
          </a:p>
          <a:p>
            <a:r>
              <a:rPr lang="en-US" dirty="0"/>
              <a:t>Historic and Trendy</a:t>
            </a:r>
          </a:p>
          <a:p>
            <a:r>
              <a:rPr lang="en-US" dirty="0"/>
              <a:t>Rich and Poor</a:t>
            </a:r>
          </a:p>
          <a:p>
            <a:r>
              <a:rPr lang="en-US" dirty="0"/>
              <a:t>Diverse and Segregated</a:t>
            </a:r>
          </a:p>
        </p:txBody>
      </p:sp>
      <p:pic>
        <p:nvPicPr>
          <p:cNvPr id="8" name="Picture 7">
            <a:extLst>
              <a:ext uri="{FF2B5EF4-FFF2-40B4-BE49-F238E27FC236}">
                <a16:creationId xmlns:a16="http://schemas.microsoft.com/office/drawing/2014/main" id="{795DA67E-39A7-E346-B81B-5F253C7B62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9" name="Picture 8">
            <a:extLst>
              <a:ext uri="{FF2B5EF4-FFF2-40B4-BE49-F238E27FC236}">
                <a16:creationId xmlns:a16="http://schemas.microsoft.com/office/drawing/2014/main" id="{7CC4B9EA-7458-AF4F-9153-9ED1F86203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1" name="Picture 10">
            <a:extLst>
              <a:ext uri="{FF2B5EF4-FFF2-40B4-BE49-F238E27FC236}">
                <a16:creationId xmlns:a16="http://schemas.microsoft.com/office/drawing/2014/main" id="{D9AF67D8-A6BC-0546-8208-A7692456B561}"/>
              </a:ext>
            </a:extLst>
          </p:cNvPr>
          <p:cNvPicPr>
            <a:picLocks noChangeAspect="1"/>
          </p:cNvPicPr>
          <p:nvPr/>
        </p:nvPicPr>
        <p:blipFill>
          <a:blip r:embed="rId5"/>
          <a:stretch>
            <a:fillRect/>
          </a:stretch>
        </p:blipFill>
        <p:spPr>
          <a:xfrm>
            <a:off x="4973258" y="1679112"/>
            <a:ext cx="6636152" cy="3686751"/>
          </a:xfrm>
          <a:prstGeom prst="rect">
            <a:avLst/>
          </a:prstGeom>
        </p:spPr>
      </p:pic>
    </p:spTree>
    <p:extLst>
      <p:ext uri="{BB962C8B-B14F-4D97-AF65-F5344CB8AC3E}">
        <p14:creationId xmlns:p14="http://schemas.microsoft.com/office/powerpoint/2010/main" val="40730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CDF924-FF16-144D-A13C-A6B028ACD023}"/>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0" name="Title 1">
            <a:extLst>
              <a:ext uri="{FF2B5EF4-FFF2-40B4-BE49-F238E27FC236}">
                <a16:creationId xmlns:a16="http://schemas.microsoft.com/office/drawing/2014/main" id="{64796287-8F93-F140-9F4F-8EFB81276D93}"/>
              </a:ext>
            </a:extLst>
          </p:cNvPr>
          <p:cNvSpPr>
            <a:spLocks noGrp="1"/>
          </p:cNvSpPr>
          <p:nvPr>
            <p:ph type="title"/>
          </p:nvPr>
        </p:nvSpPr>
        <p:spPr>
          <a:xfrm>
            <a:off x="838200" y="365125"/>
            <a:ext cx="10515600" cy="1325563"/>
          </a:xfrm>
        </p:spPr>
        <p:txBody>
          <a:bodyPr>
            <a:normAutofit/>
          </a:bodyPr>
          <a:lstStyle/>
          <a:p>
            <a:r>
              <a:rPr lang="en-US" sz="6600" b="1" dirty="0">
                <a:solidFill>
                  <a:schemeClr val="bg1"/>
                </a:solidFill>
                <a:latin typeface="ITC Franklin Gothic Std Demi" panose="020B0504030503020204" pitchFamily="34" charset="0"/>
              </a:rPr>
              <a:t>PLAN</a:t>
            </a:r>
          </a:p>
        </p:txBody>
      </p:sp>
      <p:sp>
        <p:nvSpPr>
          <p:cNvPr id="11" name="Content Placeholder 2">
            <a:extLst>
              <a:ext uri="{FF2B5EF4-FFF2-40B4-BE49-F238E27FC236}">
                <a16:creationId xmlns:a16="http://schemas.microsoft.com/office/drawing/2014/main" id="{0B6A0E11-7DFE-8949-8AE1-79AB3DBA1CC3}"/>
              </a:ext>
            </a:extLst>
          </p:cNvPr>
          <p:cNvSpPr>
            <a:spLocks noGrp="1"/>
          </p:cNvSpPr>
          <p:nvPr>
            <p:ph idx="1"/>
          </p:nvPr>
        </p:nvSpPr>
        <p:spPr>
          <a:xfrm>
            <a:off x="838200" y="3032567"/>
            <a:ext cx="10515600" cy="3144396"/>
          </a:xfrm>
        </p:spPr>
        <p:txBody>
          <a:bodyPr/>
          <a:lstStyle/>
          <a:p>
            <a:pPr marL="514350" indent="-514350">
              <a:buFont typeface="+mj-lt"/>
              <a:buAutoNum type="arabicPeriod"/>
            </a:pPr>
            <a:r>
              <a:rPr lang="en-US" dirty="0"/>
              <a:t>Conduct personal interviews with stakeholders in O4W</a:t>
            </a:r>
          </a:p>
          <a:p>
            <a:pPr marL="514350" indent="-514350">
              <a:buFont typeface="+mj-lt"/>
              <a:buAutoNum type="arabicPeriod"/>
            </a:pPr>
            <a:r>
              <a:rPr lang="en-US" dirty="0"/>
              <a:t>Discover needs, concerns, hopes, and fears</a:t>
            </a:r>
          </a:p>
          <a:p>
            <a:pPr marL="514350" indent="-514350">
              <a:buFont typeface="+mj-lt"/>
              <a:buAutoNum type="arabicPeriod"/>
            </a:pPr>
            <a:r>
              <a:rPr lang="en-US" dirty="0"/>
              <a:t>Devise a playbook of artistic responses to the civic needs, with a team of artists</a:t>
            </a:r>
          </a:p>
          <a:p>
            <a:pPr marL="514350" indent="-514350">
              <a:buFont typeface="+mj-lt"/>
              <a:buAutoNum type="arabicPeriod"/>
            </a:pPr>
            <a:r>
              <a:rPr lang="en-US" dirty="0"/>
              <a:t>Use that plan to guide programming in the upcoming years</a:t>
            </a:r>
          </a:p>
          <a:p>
            <a:pPr marL="0" indent="0">
              <a:buNone/>
            </a:pPr>
            <a:endParaRPr lang="en-US" dirty="0"/>
          </a:p>
        </p:txBody>
      </p:sp>
      <p:pic>
        <p:nvPicPr>
          <p:cNvPr id="12" name="Picture 11">
            <a:extLst>
              <a:ext uri="{FF2B5EF4-FFF2-40B4-BE49-F238E27FC236}">
                <a16:creationId xmlns:a16="http://schemas.microsoft.com/office/drawing/2014/main" id="{3BED278F-B4AD-DC44-ADE1-7686B6E92E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13" name="Picture 12">
            <a:extLst>
              <a:ext uri="{FF2B5EF4-FFF2-40B4-BE49-F238E27FC236}">
                <a16:creationId xmlns:a16="http://schemas.microsoft.com/office/drawing/2014/main" id="{094032F9-322B-8B48-BBAE-6BECAF219A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4" name="Picture 13">
            <a:extLst>
              <a:ext uri="{FF2B5EF4-FFF2-40B4-BE49-F238E27FC236}">
                <a16:creationId xmlns:a16="http://schemas.microsoft.com/office/drawing/2014/main" id="{C61E16C3-2776-8C43-99A5-7336DA2E50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25107" y="0"/>
            <a:ext cx="5148323" cy="2883061"/>
          </a:xfrm>
          <a:prstGeom prst="rect">
            <a:avLst/>
          </a:prstGeom>
        </p:spPr>
      </p:pic>
      <p:sp>
        <p:nvSpPr>
          <p:cNvPr id="15" name="Donut 14">
            <a:extLst>
              <a:ext uri="{FF2B5EF4-FFF2-40B4-BE49-F238E27FC236}">
                <a16:creationId xmlns:a16="http://schemas.microsoft.com/office/drawing/2014/main" id="{14CFEDB3-9149-6E44-B236-C1DDCE8395AE}"/>
              </a:ext>
            </a:extLst>
          </p:cNvPr>
          <p:cNvSpPr/>
          <p:nvPr/>
        </p:nvSpPr>
        <p:spPr>
          <a:xfrm>
            <a:off x="6826892" y="742520"/>
            <a:ext cx="2075608" cy="2078355"/>
          </a:xfrm>
          <a:prstGeom prst="donut">
            <a:avLst/>
          </a:prstGeom>
          <a:solidFill>
            <a:srgbClr val="029BA4"/>
          </a:solidFill>
          <a:ln w="0">
            <a:solidFill>
              <a:srgbClr val="029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678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80249-438D-DD46-92AD-C665FB82DB83}"/>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itle 1">
            <a:extLst>
              <a:ext uri="{FF2B5EF4-FFF2-40B4-BE49-F238E27FC236}">
                <a16:creationId xmlns:a16="http://schemas.microsoft.com/office/drawing/2014/main" id="{F0B1898C-9AA6-D541-AEFC-18AB8106DAFB}"/>
              </a:ext>
            </a:extLst>
          </p:cNvPr>
          <p:cNvSpPr>
            <a:spLocks noGrp="1"/>
          </p:cNvSpPr>
          <p:nvPr>
            <p:ph type="title"/>
          </p:nvPr>
        </p:nvSpPr>
        <p:spPr>
          <a:xfrm>
            <a:off x="838200" y="365125"/>
            <a:ext cx="10515600" cy="1325563"/>
          </a:xfrm>
        </p:spPr>
        <p:txBody>
          <a:bodyPr>
            <a:normAutofit/>
          </a:bodyPr>
          <a:lstStyle/>
          <a:p>
            <a:r>
              <a:rPr lang="en-US" sz="6600" b="1" dirty="0">
                <a:solidFill>
                  <a:schemeClr val="bg1"/>
                </a:solidFill>
                <a:latin typeface="ITC Franklin Gothic Std Demi" panose="020B0504030503020204" pitchFamily="34" charset="0"/>
              </a:rPr>
              <a:t>CONSULTANTS</a:t>
            </a:r>
          </a:p>
        </p:txBody>
      </p:sp>
      <p:sp>
        <p:nvSpPr>
          <p:cNvPr id="6" name="Content Placeholder 2">
            <a:extLst>
              <a:ext uri="{FF2B5EF4-FFF2-40B4-BE49-F238E27FC236}">
                <a16:creationId xmlns:a16="http://schemas.microsoft.com/office/drawing/2014/main" id="{2D022810-0ED2-8046-8834-C65B765C8DF5}"/>
              </a:ext>
            </a:extLst>
          </p:cNvPr>
          <p:cNvSpPr>
            <a:spLocks noGrp="1"/>
          </p:cNvSpPr>
          <p:nvPr>
            <p:ph idx="1"/>
          </p:nvPr>
        </p:nvSpPr>
        <p:spPr>
          <a:xfrm>
            <a:off x="838200" y="2476983"/>
            <a:ext cx="6380971" cy="3699980"/>
          </a:xfrm>
        </p:spPr>
        <p:txBody>
          <a:bodyPr/>
          <a:lstStyle/>
          <a:p>
            <a:pPr marL="0" indent="0">
              <a:buNone/>
            </a:pPr>
            <a:r>
              <a:rPr lang="en-US" b="1" dirty="0"/>
              <a:t>The Center for Performance </a:t>
            </a:r>
            <a:br>
              <a:rPr lang="en-US" b="1" dirty="0"/>
            </a:br>
            <a:r>
              <a:rPr lang="en-US" b="1" dirty="0"/>
              <a:t>and Civic Practice</a:t>
            </a:r>
          </a:p>
          <a:p>
            <a:pPr marL="0" indent="0">
              <a:buNone/>
            </a:pPr>
            <a:r>
              <a:rPr lang="en-US" dirty="0"/>
              <a:t>A national resource for artists and communities working together for arts-based, community-led transformation</a:t>
            </a:r>
          </a:p>
          <a:p>
            <a:endParaRPr lang="en-US" dirty="0"/>
          </a:p>
        </p:txBody>
      </p:sp>
      <p:pic>
        <p:nvPicPr>
          <p:cNvPr id="7" name="Picture 6">
            <a:extLst>
              <a:ext uri="{FF2B5EF4-FFF2-40B4-BE49-F238E27FC236}">
                <a16:creationId xmlns:a16="http://schemas.microsoft.com/office/drawing/2014/main" id="{C2BC857B-E2D9-6844-BCD1-3E39024B72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431" y="5792310"/>
            <a:ext cx="1637817" cy="791611"/>
          </a:xfrm>
          <a:prstGeom prst="rect">
            <a:avLst/>
          </a:prstGeom>
        </p:spPr>
      </p:pic>
      <p:pic>
        <p:nvPicPr>
          <p:cNvPr id="8" name="Picture 7">
            <a:extLst>
              <a:ext uri="{FF2B5EF4-FFF2-40B4-BE49-F238E27FC236}">
                <a16:creationId xmlns:a16="http://schemas.microsoft.com/office/drawing/2014/main" id="{20FE71EE-696D-2C45-935F-FC5A9C9E77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58" y="5721187"/>
            <a:ext cx="970344" cy="851179"/>
          </a:xfrm>
          <a:prstGeom prst="rect">
            <a:avLst/>
          </a:prstGeom>
          <a:solidFill>
            <a:srgbClr val="000000"/>
          </a:solidFill>
        </p:spPr>
      </p:pic>
      <p:pic>
        <p:nvPicPr>
          <p:cNvPr id="10" name="Picture 9">
            <a:extLst>
              <a:ext uri="{FF2B5EF4-FFF2-40B4-BE49-F238E27FC236}">
                <a16:creationId xmlns:a16="http://schemas.microsoft.com/office/drawing/2014/main" id="{C81DFCF6-86B5-CD41-BDCB-A9050B1807CE}"/>
              </a:ext>
            </a:extLst>
          </p:cNvPr>
          <p:cNvPicPr>
            <a:picLocks noChangeAspect="1"/>
          </p:cNvPicPr>
          <p:nvPr/>
        </p:nvPicPr>
        <p:blipFill>
          <a:blip r:embed="rId4"/>
          <a:stretch>
            <a:fillRect/>
          </a:stretch>
        </p:blipFill>
        <p:spPr>
          <a:xfrm>
            <a:off x="7755466" y="0"/>
            <a:ext cx="3873233" cy="3615017"/>
          </a:xfrm>
          <a:prstGeom prst="rect">
            <a:avLst/>
          </a:prstGeom>
        </p:spPr>
      </p:pic>
      <p:sp>
        <p:nvSpPr>
          <p:cNvPr id="11" name="TextBox 10">
            <a:extLst>
              <a:ext uri="{FF2B5EF4-FFF2-40B4-BE49-F238E27FC236}">
                <a16:creationId xmlns:a16="http://schemas.microsoft.com/office/drawing/2014/main" id="{568F66D8-6319-044A-A8E3-7779D4B9A72E}"/>
              </a:ext>
            </a:extLst>
          </p:cNvPr>
          <p:cNvSpPr txBox="1"/>
          <p:nvPr/>
        </p:nvSpPr>
        <p:spPr>
          <a:xfrm>
            <a:off x="7768969" y="3622876"/>
            <a:ext cx="3873233" cy="2716128"/>
          </a:xfrm>
          <a:prstGeom prst="rect">
            <a:avLst/>
          </a:prstGeom>
          <a:noFill/>
        </p:spPr>
        <p:txBody>
          <a:bodyPr wrap="square" rtlCol="0">
            <a:spAutoFit/>
          </a:bodyPr>
          <a:lstStyle/>
          <a:p>
            <a:r>
              <a:rPr lang="en-US" dirty="0"/>
              <a:t>Michael </a:t>
            </a:r>
            <a:r>
              <a:rPr lang="en-US" dirty="0" err="1"/>
              <a:t>Rohd</a:t>
            </a:r>
            <a:r>
              <a:rPr lang="en-US" dirty="0"/>
              <a:t> of Sojourn Theatre</a:t>
            </a:r>
          </a:p>
          <a:p>
            <a:endParaRPr lang="en-US" sz="400" i="1" dirty="0"/>
          </a:p>
          <a:p>
            <a:r>
              <a:rPr lang="en-US" i="1" dirty="0"/>
              <a:t>“With the right approach, the same tools and capacities that artists use to make art can be utilized to transform systems and improve the impacts of government and community-driven efforts and programs.”</a:t>
            </a:r>
          </a:p>
          <a:p>
            <a:endParaRPr lang="en-US" sz="1600" dirty="0"/>
          </a:p>
          <a:p>
            <a:endParaRPr lang="en-US" dirty="0"/>
          </a:p>
        </p:txBody>
      </p:sp>
    </p:spTree>
    <p:extLst>
      <p:ext uri="{BB962C8B-B14F-4D97-AF65-F5344CB8AC3E}">
        <p14:creationId xmlns:p14="http://schemas.microsoft.com/office/powerpoint/2010/main" val="297434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E033F3-1E51-3E4B-9E0E-A67659070E01}"/>
              </a:ext>
            </a:extLst>
          </p:cNvPr>
          <p:cNvSpPr/>
          <p:nvPr/>
        </p:nvSpPr>
        <p:spPr>
          <a:xfrm>
            <a:off x="0" y="0"/>
            <a:ext cx="12192000" cy="2002420"/>
          </a:xfrm>
          <a:prstGeom prst="rect">
            <a:avLst/>
          </a:prstGeom>
          <a:solidFill>
            <a:srgbClr val="02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0" name="Title 1">
            <a:extLst>
              <a:ext uri="{FF2B5EF4-FFF2-40B4-BE49-F238E27FC236}">
                <a16:creationId xmlns:a16="http://schemas.microsoft.com/office/drawing/2014/main" id="{2E63DCDA-482C-2B41-97B5-646C46DD5254}"/>
              </a:ext>
            </a:extLst>
          </p:cNvPr>
          <p:cNvSpPr>
            <a:spLocks noGrp="1"/>
          </p:cNvSpPr>
          <p:nvPr>
            <p:ph type="title"/>
          </p:nvPr>
        </p:nvSpPr>
        <p:spPr>
          <a:xfrm>
            <a:off x="838200" y="365125"/>
            <a:ext cx="10515600" cy="1325563"/>
          </a:xfrm>
        </p:spPr>
        <p:txBody>
          <a:bodyPr>
            <a:normAutofit/>
          </a:bodyPr>
          <a:lstStyle/>
          <a:p>
            <a:r>
              <a:rPr lang="en-US" sz="6600" b="1" dirty="0">
                <a:solidFill>
                  <a:schemeClr val="bg1"/>
                </a:solidFill>
                <a:latin typeface="ITC Franklin Gothic Std Demi" panose="020B0504030503020204" pitchFamily="34" charset="0"/>
              </a:rPr>
              <a:t>DESIGN</a:t>
            </a:r>
          </a:p>
        </p:txBody>
      </p:sp>
      <p:sp>
        <p:nvSpPr>
          <p:cNvPr id="11" name="Content Placeholder 2">
            <a:extLst>
              <a:ext uri="{FF2B5EF4-FFF2-40B4-BE49-F238E27FC236}">
                <a16:creationId xmlns:a16="http://schemas.microsoft.com/office/drawing/2014/main" id="{0832E31D-5BB9-E548-A85F-DC74D2A56FEF}"/>
              </a:ext>
            </a:extLst>
          </p:cNvPr>
          <p:cNvSpPr>
            <a:spLocks noGrp="1"/>
          </p:cNvSpPr>
          <p:nvPr>
            <p:ph idx="1"/>
          </p:nvPr>
        </p:nvSpPr>
        <p:spPr>
          <a:xfrm>
            <a:off x="838200" y="2476983"/>
            <a:ext cx="4162063" cy="3699980"/>
          </a:xfrm>
        </p:spPr>
        <p:txBody>
          <a:bodyPr>
            <a:normAutofit/>
          </a:bodyPr>
          <a:lstStyle/>
          <a:p>
            <a:pPr marL="0" indent="0">
              <a:buNone/>
            </a:pPr>
            <a:r>
              <a:rPr lang="en-US" b="1" dirty="0"/>
              <a:t>IAMO4W</a:t>
            </a:r>
          </a:p>
          <a:p>
            <a:r>
              <a:rPr lang="en-US" dirty="0"/>
              <a:t>An interactive, </a:t>
            </a:r>
            <a:br>
              <a:rPr lang="en-US" dirty="0"/>
            </a:br>
            <a:r>
              <a:rPr lang="en-US" dirty="0"/>
              <a:t>data-gathering community meal, designed by artists </a:t>
            </a:r>
          </a:p>
          <a:p>
            <a:r>
              <a:rPr lang="en-US" dirty="0"/>
              <a:t>Invitations sent to every household in O4W </a:t>
            </a:r>
            <a:br>
              <a:rPr lang="en-US" dirty="0"/>
            </a:br>
            <a:r>
              <a:rPr lang="en-US" dirty="0"/>
              <a:t>via Direct Mail</a:t>
            </a:r>
          </a:p>
          <a:p>
            <a:pPr marL="0" indent="0">
              <a:buNone/>
            </a:pPr>
            <a:endParaRPr lang="en-US" dirty="0"/>
          </a:p>
        </p:txBody>
      </p:sp>
      <p:pic>
        <p:nvPicPr>
          <p:cNvPr id="13" name="Picture 12">
            <a:extLst>
              <a:ext uri="{FF2B5EF4-FFF2-40B4-BE49-F238E27FC236}">
                <a16:creationId xmlns:a16="http://schemas.microsoft.com/office/drawing/2014/main" id="{319D7297-0BBA-2D43-AEA8-B12A5D0C14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135" y="5751373"/>
            <a:ext cx="970344" cy="851179"/>
          </a:xfrm>
          <a:prstGeom prst="rect">
            <a:avLst/>
          </a:prstGeom>
          <a:solidFill>
            <a:srgbClr val="000000"/>
          </a:solidFill>
        </p:spPr>
      </p:pic>
      <p:pic>
        <p:nvPicPr>
          <p:cNvPr id="15" name="Picture 14">
            <a:extLst>
              <a:ext uri="{FF2B5EF4-FFF2-40B4-BE49-F238E27FC236}">
                <a16:creationId xmlns:a16="http://schemas.microsoft.com/office/drawing/2014/main" id="{952BC46D-5164-4F4B-B2B8-411B4878CA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3000" y="0"/>
            <a:ext cx="3429000" cy="6858000"/>
          </a:xfrm>
          <a:prstGeom prst="rect">
            <a:avLst/>
          </a:prstGeom>
        </p:spPr>
      </p:pic>
      <p:pic>
        <p:nvPicPr>
          <p:cNvPr id="17" name="Picture 16">
            <a:extLst>
              <a:ext uri="{FF2B5EF4-FFF2-40B4-BE49-F238E27FC236}">
                <a16:creationId xmlns:a16="http://schemas.microsoft.com/office/drawing/2014/main" id="{609FF6E6-B98A-7449-B8B4-F112DD8444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000" y="0"/>
            <a:ext cx="3429000" cy="6858000"/>
          </a:xfrm>
          <a:prstGeom prst="rect">
            <a:avLst/>
          </a:prstGeom>
        </p:spPr>
      </p:pic>
    </p:spTree>
    <p:extLst>
      <p:ext uri="{BB962C8B-B14F-4D97-AF65-F5344CB8AC3E}">
        <p14:creationId xmlns:p14="http://schemas.microsoft.com/office/powerpoint/2010/main" val="2824263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7232</TotalTime>
  <Words>901</Words>
  <Application>Microsoft Macintosh PowerPoint</Application>
  <PresentationFormat>Widescreen</PresentationFormat>
  <Paragraphs>125</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ITC Franklin Gothic Std Book</vt:lpstr>
      <vt:lpstr>ITC Franklin Gothic Std Demi</vt:lpstr>
      <vt:lpstr>Office Theme</vt:lpstr>
      <vt:lpstr>IAMO4W</vt:lpstr>
      <vt:lpstr>QUESTION </vt:lpstr>
      <vt:lpstr>HISTORY</vt:lpstr>
      <vt:lpstr>PowerPoint Presentation</vt:lpstr>
      <vt:lpstr>MODEL</vt:lpstr>
      <vt:lpstr>PowerPoint Presentation</vt:lpstr>
      <vt:lpstr>PLAN</vt:lpstr>
      <vt:lpstr>CONSULTANTS</vt:lpstr>
      <vt:lpstr>DESIGN</vt:lpstr>
      <vt:lpstr>PowerPoint Presentation</vt:lpstr>
      <vt:lpstr>DATA COLLECTION</vt:lpstr>
      <vt:lpstr>DATA COLLECTION</vt:lpstr>
      <vt:lpstr>RESULTS: History and Housing</vt:lpstr>
      <vt:lpstr>RESULTS: Arts Participation</vt:lpstr>
      <vt:lpstr>RESULTS: Community Building</vt:lpstr>
      <vt:lpstr>RESULTS: Community Building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IAMO4W</dc:title>
  <dc:creator>Microsoft Office User</dc:creator>
  <cp:lastModifiedBy>jan sharrow</cp:lastModifiedBy>
  <cp:revision>105</cp:revision>
  <dcterms:created xsi:type="dcterms:W3CDTF">2018-08-17T17:52:50Z</dcterms:created>
  <dcterms:modified xsi:type="dcterms:W3CDTF">2018-09-17T22:44:40Z</dcterms:modified>
</cp:coreProperties>
</file>