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03" r:id="rId2"/>
    <p:sldId id="461" r:id="rId3"/>
    <p:sldId id="463" r:id="rId4"/>
    <p:sldId id="398" r:id="rId5"/>
    <p:sldId id="404" r:id="rId6"/>
    <p:sldId id="464" r:id="rId7"/>
    <p:sldId id="465" r:id="rId8"/>
    <p:sldId id="486" r:id="rId9"/>
    <p:sldId id="487" r:id="rId10"/>
    <p:sldId id="488" r:id="rId11"/>
    <p:sldId id="502" r:id="rId12"/>
    <p:sldId id="505" r:id="rId13"/>
    <p:sldId id="466" r:id="rId14"/>
    <p:sldId id="467" r:id="rId15"/>
    <p:sldId id="468" r:id="rId16"/>
    <p:sldId id="503" r:id="rId17"/>
    <p:sldId id="489" r:id="rId18"/>
    <p:sldId id="469" r:id="rId19"/>
    <p:sldId id="470" r:id="rId20"/>
    <p:sldId id="490" r:id="rId21"/>
    <p:sldId id="471" r:id="rId22"/>
    <p:sldId id="507" r:id="rId23"/>
    <p:sldId id="491" r:id="rId24"/>
    <p:sldId id="472" r:id="rId25"/>
    <p:sldId id="473" r:id="rId26"/>
    <p:sldId id="474" r:id="rId27"/>
    <p:sldId id="475" r:id="rId28"/>
    <p:sldId id="476" r:id="rId29"/>
    <p:sldId id="492" r:id="rId30"/>
    <p:sldId id="477" r:id="rId31"/>
    <p:sldId id="478" r:id="rId32"/>
    <p:sldId id="479" r:id="rId33"/>
    <p:sldId id="506" r:id="rId34"/>
    <p:sldId id="480" r:id="rId35"/>
    <p:sldId id="493" r:id="rId36"/>
    <p:sldId id="481" r:id="rId37"/>
    <p:sldId id="482" r:id="rId38"/>
    <p:sldId id="494" r:id="rId39"/>
    <p:sldId id="483" r:id="rId40"/>
    <p:sldId id="484" r:id="rId41"/>
    <p:sldId id="495" r:id="rId42"/>
    <p:sldId id="496" r:id="rId43"/>
    <p:sldId id="497" r:id="rId44"/>
    <p:sldId id="498" r:id="rId45"/>
    <p:sldId id="499" r:id="rId46"/>
    <p:sldId id="500" r:id="rId47"/>
    <p:sldId id="501" r:id="rId48"/>
    <p:sldId id="48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05B"/>
    <a:srgbClr val="FFFFFF"/>
    <a:srgbClr val="8A306E"/>
    <a:srgbClr val="9A9A9C"/>
    <a:srgbClr val="FBE5D6"/>
    <a:srgbClr val="675E8D"/>
    <a:srgbClr val="ACBE45"/>
    <a:srgbClr val="615886"/>
    <a:srgbClr val="625988"/>
    <a:srgbClr val="892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36" autoAdjust="0"/>
    <p:restoredTop sz="96529" autoAdjust="0"/>
  </p:normalViewPr>
  <p:slideViewPr>
    <p:cSldViewPr snapToGrid="0">
      <p:cViewPr varScale="1">
        <p:scale>
          <a:sx n="84" d="100"/>
          <a:sy n="84" d="100"/>
        </p:scale>
        <p:origin x="180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3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865349355634409E-4"/>
          <c:y val="9.4813831270990703E-3"/>
          <c:w val="0.999721366350945"/>
          <c:h val="0.79006273472665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2015/16</c:v>
                </c:pt>
              </c:strCache>
            </c:strRef>
          </c:tx>
          <c:spPr>
            <a:solidFill>
              <a:srgbClr val="ACBE45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AC88FB2-6698-5440-84B9-445FCB05F12D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346-4D95-9442-0F2FEF88B9E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 baseline="0" dirty="0"/>
                  </a:p>
                  <a:p>
                    <a:fld id="{EE53BD25-AEC7-6146-BD4D-454B92B0FE3A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46-4D95-9442-0F2FEF88B9E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 baseline="0" dirty="0"/>
                  </a:p>
                  <a:p>
                    <a:fld id="{87445B1A-312C-C046-8704-B26A0225E6B9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346-4D95-9442-0F2FEF88B9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Total Audience</c:v>
                </c:pt>
                <c:pt idx="1">
                  <c:v>Single Tickets </c:v>
                </c:pt>
                <c:pt idx="2">
                  <c:v>First-Time Patrons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117478</c:v>
                </c:pt>
                <c:pt idx="1">
                  <c:v>70406</c:v>
                </c:pt>
                <c:pt idx="2">
                  <c:v>37408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46-4D95-9442-0F2FEF88B9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2016/17</c:v>
                </c:pt>
              </c:strCache>
            </c:strRef>
          </c:tx>
          <c:spPr>
            <a:solidFill>
              <a:srgbClr val="615886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br>
                      <a:rPr lang="en-US" baseline="0" dirty="0"/>
                    </a:br>
                    <a:fld id="{4DE97DD8-11C8-9948-8584-E85B443C0D60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346-4D95-9442-0F2FEF88B9E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 baseline="0" dirty="0"/>
                  </a:p>
                  <a:p>
                    <a:fld id="{13A914DE-55A1-9748-8333-E6972FF8772B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346-4D95-9442-0F2FEF88B9E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 baseline="0" dirty="0"/>
                  </a:p>
                  <a:p>
                    <a:fld id="{23BCBAA5-64F8-2841-9523-22B76537BF71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346-4D95-9442-0F2FEF88B9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Total Audience</c:v>
                </c:pt>
                <c:pt idx="1">
                  <c:v>Single Tickets </c:v>
                </c:pt>
                <c:pt idx="2">
                  <c:v>First-Time Patrons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121538</c:v>
                </c:pt>
                <c:pt idx="1">
                  <c:v>71844</c:v>
                </c:pt>
                <c:pt idx="2">
                  <c:v>34830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346-4D95-9442-0F2FEF88B9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2017/18</c:v>
                </c:pt>
              </c:strCache>
            </c:strRef>
          </c:tx>
          <c:spPr>
            <a:solidFill>
              <a:srgbClr val="8A306E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F01637C1-A8FB-7E45-950E-A2C509E098A8}" type="VALU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346-4D95-9442-0F2FEF88B9E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 baseline="0" dirty="0"/>
                  </a:p>
                  <a:p>
                    <a:fld id="{2A41C81A-1D25-DC4A-8D37-72E6E7D03FDB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346-4D95-9442-0F2FEF88B9E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 baseline="0" dirty="0"/>
                  </a:p>
                  <a:p>
                    <a:fld id="{B4502089-D760-EE4A-8295-B55F63866FF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346-4D95-9442-0F2FEF88B9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Total Audience</c:v>
                </c:pt>
                <c:pt idx="1">
                  <c:v>Single Tickets </c:v>
                </c:pt>
                <c:pt idx="2">
                  <c:v>First-Time Patrons</c:v>
                </c:pt>
              </c:strCache>
            </c:strRef>
          </c:cat>
          <c:val>
            <c:numRef>
              <c:f>Sheet1!$D$2:$D$4</c:f>
              <c:numCache>
                <c:formatCode>#,##0</c:formatCode>
                <c:ptCount val="3"/>
                <c:pt idx="0">
                  <c:v>91835</c:v>
                </c:pt>
                <c:pt idx="1">
                  <c:v>55232</c:v>
                </c:pt>
                <c:pt idx="2">
                  <c:v>25845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346-4D95-9442-0F2FEF88B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14593680"/>
        <c:axId val="-469329984"/>
      </c:barChart>
      <c:catAx>
        <c:axId val="-514593680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low"/>
        <c:txPr>
          <a:bodyPr/>
          <a:lstStyle/>
          <a:p>
            <a:pPr algn="ctr">
              <a:defRPr lang="en-US" sz="2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469329984"/>
        <c:crosses val="autoZero"/>
        <c:auto val="1"/>
        <c:lblAlgn val="ctr"/>
        <c:lblOffset val="400"/>
        <c:noMultiLvlLbl val="0"/>
      </c:catAx>
      <c:valAx>
        <c:axId val="-4693299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514593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8A306E">
        <a:alpha val="36000"/>
      </a:srgb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30792346609001E-4"/>
          <c:y val="1.98165924953108E-2"/>
          <c:w val="0.999721366350945"/>
          <c:h val="0.79006273472665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2016/17</c:v>
                </c:pt>
              </c:strCache>
            </c:strRef>
          </c:tx>
          <c:spPr>
            <a:solidFill>
              <a:srgbClr val="34495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New Subs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6-48BF-A526-6A60FC4A19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2017/18</c:v>
                </c:pt>
              </c:strCache>
            </c:strRef>
          </c:tx>
          <c:spPr>
            <a:gradFill flip="none" rotWithShape="1">
              <a:gsLst>
                <a:gs pos="0">
                  <a:srgbClr val="52DBCD"/>
                </a:gs>
                <a:gs pos="50000">
                  <a:srgbClr val="43BAD4"/>
                </a:gs>
                <a:gs pos="100000">
                  <a:srgbClr val="3498DB"/>
                </a:gs>
              </a:gsLst>
              <a:lin ang="27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New Subs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96-48BF-A526-6A60FC4A19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2018/19</c:v>
                </c:pt>
              </c:strCache>
            </c:strRef>
          </c:tx>
          <c:spPr>
            <a:solidFill>
              <a:srgbClr val="405A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New Subs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96-48BF-A526-6A60FC4A1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23665280"/>
        <c:axId val="-724162368"/>
      </c:barChart>
      <c:catAx>
        <c:axId val="-723665280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low"/>
        <c:txPr>
          <a:bodyPr/>
          <a:lstStyle/>
          <a:p>
            <a:pPr algn="ctr">
              <a:defRPr lang="en-US" sz="2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724162368"/>
        <c:crosses val="autoZero"/>
        <c:auto val="1"/>
        <c:lblAlgn val="ctr"/>
        <c:lblOffset val="400"/>
        <c:noMultiLvlLbl val="0"/>
      </c:catAx>
      <c:valAx>
        <c:axId val="-724162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723665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30792346609001E-4"/>
          <c:y val="1.98165924953108E-2"/>
          <c:w val="0.999721366350945"/>
          <c:h val="0.79006273472665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2016/17</c:v>
                </c:pt>
              </c:strCache>
            </c:strRef>
          </c:tx>
          <c:spPr>
            <a:solidFill>
              <a:srgbClr val="34495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Renewals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04-4760-8E0A-1DBD9CFF16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2017/18</c:v>
                </c:pt>
              </c:strCache>
            </c:strRef>
          </c:tx>
          <c:spPr>
            <a:gradFill flip="none" rotWithShape="1">
              <a:gsLst>
                <a:gs pos="0">
                  <a:srgbClr val="52DBCD"/>
                </a:gs>
                <a:gs pos="50000">
                  <a:srgbClr val="43BAD4"/>
                </a:gs>
                <a:gs pos="100000">
                  <a:srgbClr val="3498DB"/>
                </a:gs>
              </a:gsLst>
              <a:lin ang="27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Renewals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04-4760-8E0A-1DBD9CFF16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2018/19</c:v>
                </c:pt>
              </c:strCache>
            </c:strRef>
          </c:tx>
          <c:spPr>
            <a:solidFill>
              <a:srgbClr val="405A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Renewals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04-4760-8E0A-1DBD9CFF1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01521984"/>
        <c:axId val="-726851760"/>
      </c:barChart>
      <c:catAx>
        <c:axId val="-80152198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low"/>
        <c:txPr>
          <a:bodyPr/>
          <a:lstStyle/>
          <a:p>
            <a:pPr algn="ctr">
              <a:defRPr lang="en-US" sz="2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726851760"/>
        <c:crosses val="autoZero"/>
        <c:auto val="1"/>
        <c:lblAlgn val="ctr"/>
        <c:lblOffset val="400"/>
        <c:noMultiLvlLbl val="0"/>
      </c:catAx>
      <c:valAx>
        <c:axId val="-726851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801521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158179607077404E-2"/>
          <c:y val="2.408854562450928E-2"/>
          <c:w val="0.89622800621764498"/>
          <c:h val="0.85424651830554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Broadbased/Telefund</c:v>
                </c:pt>
                <c:pt idx="1">
                  <c:v>Board of Directors</c:v>
                </c:pt>
                <c:pt idx="2">
                  <c:v>Top Billing</c:v>
                </c:pt>
                <c:pt idx="3">
                  <c:v>Foundations</c:v>
                </c:pt>
                <c:pt idx="4">
                  <c:v>Corporate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404750</c:v>
                </c:pt>
                <c:pt idx="1">
                  <c:v>483287</c:v>
                </c:pt>
                <c:pt idx="2">
                  <c:v>591262</c:v>
                </c:pt>
                <c:pt idx="3">
                  <c:v>1446847</c:v>
                </c:pt>
                <c:pt idx="4">
                  <c:v>995347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C-4794-BC0C-0371B96243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Broadbased/Telefund</c:v>
                </c:pt>
                <c:pt idx="1">
                  <c:v>Board of Directors</c:v>
                </c:pt>
                <c:pt idx="2">
                  <c:v>Top Billing</c:v>
                </c:pt>
                <c:pt idx="3">
                  <c:v>Foundations</c:v>
                </c:pt>
                <c:pt idx="4">
                  <c:v>Corporate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399354</c:v>
                </c:pt>
                <c:pt idx="1">
                  <c:v>487654</c:v>
                </c:pt>
                <c:pt idx="2">
                  <c:v>503995</c:v>
                </c:pt>
                <c:pt idx="3">
                  <c:v>1011655</c:v>
                </c:pt>
                <c:pt idx="4">
                  <c:v>1509990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3C-4794-BC0C-0371B96243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FY16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Broadbased/Telefund</c:v>
                </c:pt>
                <c:pt idx="1">
                  <c:v>Board of Directors</c:v>
                </c:pt>
                <c:pt idx="2">
                  <c:v>Top Billing</c:v>
                </c:pt>
                <c:pt idx="3">
                  <c:v>Foundations</c:v>
                </c:pt>
                <c:pt idx="4">
                  <c:v>Corporate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284767</c:v>
                </c:pt>
                <c:pt idx="1">
                  <c:v>609806</c:v>
                </c:pt>
                <c:pt idx="2">
                  <c:v>742043</c:v>
                </c:pt>
                <c:pt idx="3">
                  <c:v>1668515</c:v>
                </c:pt>
                <c:pt idx="4">
                  <c:v>1825249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3C-4794-BC0C-0371B96243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FY17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Broadbased/Telefund</c:v>
                </c:pt>
                <c:pt idx="1">
                  <c:v>Board of Directors</c:v>
                </c:pt>
                <c:pt idx="2">
                  <c:v>Top Billing</c:v>
                </c:pt>
                <c:pt idx="3">
                  <c:v>Foundations</c:v>
                </c:pt>
                <c:pt idx="4">
                  <c:v>Corporate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252419</c:v>
                </c:pt>
                <c:pt idx="1">
                  <c:v>741421</c:v>
                </c:pt>
                <c:pt idx="2">
                  <c:v>885917</c:v>
                </c:pt>
                <c:pt idx="3">
                  <c:v>1945147</c:v>
                </c:pt>
                <c:pt idx="4">
                  <c:v>1763015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3C-4794-BC0C-0371B962432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FY18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Broadbased/Telefund</c:v>
                </c:pt>
                <c:pt idx="1">
                  <c:v>Board of Directors</c:v>
                </c:pt>
                <c:pt idx="2">
                  <c:v>Top Billing</c:v>
                </c:pt>
                <c:pt idx="3">
                  <c:v>Foundations</c:v>
                </c:pt>
                <c:pt idx="4">
                  <c:v>Corporate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260000</c:v>
                </c:pt>
                <c:pt idx="1">
                  <c:v>865000</c:v>
                </c:pt>
                <c:pt idx="2">
                  <c:v>1100000</c:v>
                </c:pt>
                <c:pt idx="3">
                  <c:v>2056872</c:v>
                </c:pt>
                <c:pt idx="4">
                  <c:v>1704388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3C-4794-BC0C-0371B9624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367410912"/>
        <c:axId val="-694339104"/>
      </c:barChart>
      <c:catAx>
        <c:axId val="-367410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94339104"/>
        <c:crosses val="autoZero"/>
        <c:auto val="1"/>
        <c:lblAlgn val="ctr"/>
        <c:lblOffset val="100"/>
        <c:noMultiLvlLbl val="0"/>
      </c:catAx>
      <c:valAx>
        <c:axId val="-69433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6741091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2562888277104998E-2"/>
                <c:y val="0.3848034910948079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>
                      <a:solidFill>
                        <a:schemeClr val="bg1"/>
                      </a:solidFill>
                      <a:effectLst/>
                    </a:rPr>
                    <a:t>MILLIONS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 cap="flat" cmpd="sng" algn="ctr">
      <a:noFill/>
      <a:round/>
    </a:ln>
    <a:effectLst>
      <a:outerShdw blurRad="50800" dist="50800" dir="5400000" algn="ctr" rotWithShape="0">
        <a:srgbClr val="000000">
          <a:alpha val="50000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024222544167"/>
          <c:y val="5.12322392994633E-2"/>
          <c:w val="0.78008872591549805"/>
          <c:h val="0.727767428461685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Dev Revenue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 (est)</c:v>
                </c:pt>
              </c:strCache>
            </c:strRef>
          </c:cat>
          <c:val>
            <c:numRef>
              <c:f>Sheet1!$B$2:$B$10</c:f>
              <c:numCache>
                <c:formatCode>_("$"* #,##0.00_);_("$"* \(#,##0.00\);_("$"* "-"??_);_(@_)</c:formatCode>
                <c:ptCount val="9"/>
                <c:pt idx="0">
                  <c:v>3523867</c:v>
                </c:pt>
                <c:pt idx="1">
                  <c:v>3920148</c:v>
                </c:pt>
                <c:pt idx="2">
                  <c:v>4135040</c:v>
                </c:pt>
                <c:pt idx="3">
                  <c:v>4429202</c:v>
                </c:pt>
                <c:pt idx="4">
                  <c:v>4518080</c:v>
                </c:pt>
                <c:pt idx="5">
                  <c:v>4487848</c:v>
                </c:pt>
                <c:pt idx="6">
                  <c:v>5724891</c:v>
                </c:pt>
                <c:pt idx="7">
                  <c:v>6165082</c:v>
                </c:pt>
                <c:pt idx="8">
                  <c:v>6367260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73-4F7E-8355-F66ED50A79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 Expenses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 (est)</c:v>
                </c:pt>
              </c:strCache>
            </c:strRef>
          </c:cat>
          <c:val>
            <c:numRef>
              <c:f>Sheet1!$C$2:$C$10</c:f>
              <c:numCache>
                <c:formatCode>_("$"* #,##0.00_);_("$"* \(#,##0.00\);_("$"* "-"??_);_(@_)</c:formatCode>
                <c:ptCount val="9"/>
                <c:pt idx="0">
                  <c:v>859092</c:v>
                </c:pt>
                <c:pt idx="1">
                  <c:v>971723</c:v>
                </c:pt>
                <c:pt idx="2">
                  <c:v>942642</c:v>
                </c:pt>
                <c:pt idx="3">
                  <c:v>1165162</c:v>
                </c:pt>
                <c:pt idx="4">
                  <c:v>916101</c:v>
                </c:pt>
                <c:pt idx="5">
                  <c:v>1019310</c:v>
                </c:pt>
                <c:pt idx="6">
                  <c:v>844196</c:v>
                </c:pt>
                <c:pt idx="7">
                  <c:v>895000</c:v>
                </c:pt>
                <c:pt idx="8">
                  <c:v>750283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73-4F7E-8355-F66ED50A7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94727312"/>
        <c:axId val="-695037904"/>
      </c:lineChart>
      <c:catAx>
        <c:axId val="-69472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95037904"/>
        <c:crosses val="autoZero"/>
        <c:auto val="1"/>
        <c:lblAlgn val="ctr"/>
        <c:lblOffset val="100"/>
        <c:noMultiLvlLbl val="0"/>
      </c:catAx>
      <c:valAx>
        <c:axId val="-69503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9472731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50712531403199"/>
          <c:y val="0.86975336638705703"/>
          <c:w val="0.28799308707546101"/>
          <c:h val="8.8543742773020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25000"/>
      </a:schemeClr>
    </a:solidFill>
    <a:ln w="12700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0.05392</cdr:x>
      <cdr:y>0.80626</cdr:y>
    </cdr:from>
    <cdr:to>
      <cdr:x>0.96066</cdr:x>
      <cdr:y>0.89882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0061B5C-A02C-493B-86B6-85E035F8538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66982" y="3770710"/>
          <a:ext cx="9534970" cy="43285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0.20308</cdr:x>
      <cdr:y>0.18256</cdr:y>
    </cdr:from>
    <cdr:to>
      <cdr:x>0.27839</cdr:x>
      <cdr:y>0.28234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9CB9C6D7-12FC-4523-9BF3-2A09076FFA59}"/>
            </a:ext>
          </a:extLst>
        </cdr:cNvPr>
        <cdr:cNvSpPr/>
      </cdr:nvSpPr>
      <cdr:spPr>
        <a:xfrm xmlns:a="http://schemas.openxmlformats.org/drawingml/2006/main">
          <a:off x="2093795" y="785376"/>
          <a:ext cx="776444" cy="429208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rgbClr val="8A306E"/>
          </a:fgClr>
          <a:bgClr>
            <a:schemeClr val="bg1">
              <a:lumMod val="8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/>
            <a:t> </a:t>
          </a:r>
        </a:p>
      </cdr:txBody>
    </cdr:sp>
  </cdr:relSizeAnchor>
  <cdr:relSizeAnchor xmlns:cdr="http://schemas.openxmlformats.org/drawingml/2006/chartDrawing">
    <cdr:from>
      <cdr:x>0.87198</cdr:x>
      <cdr:y>0.63075</cdr:y>
    </cdr:from>
    <cdr:to>
      <cdr:x>0.94311</cdr:x>
      <cdr:y>0.65892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C185A97-D0AC-4D15-8E1B-7CFA01040F0D}"/>
            </a:ext>
          </a:extLst>
        </cdr:cNvPr>
        <cdr:cNvSpPr/>
      </cdr:nvSpPr>
      <cdr:spPr>
        <a:xfrm xmlns:a="http://schemas.openxmlformats.org/drawingml/2006/main">
          <a:off x="8990355" y="2713440"/>
          <a:ext cx="733388" cy="121186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rgbClr val="8A306E"/>
          </a:fgClr>
          <a:bgClr>
            <a:schemeClr val="bg1">
              <a:lumMod val="8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0.53498</cdr:x>
      <cdr:y>0.44637</cdr:y>
    </cdr:from>
    <cdr:to>
      <cdr:x>0.61028</cdr:x>
      <cdr:y>0.49213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A3EB5526-96DA-488D-9FD2-229D60224B03}"/>
            </a:ext>
          </a:extLst>
        </cdr:cNvPr>
        <cdr:cNvSpPr/>
      </cdr:nvSpPr>
      <cdr:spPr>
        <a:xfrm xmlns:a="http://schemas.openxmlformats.org/drawingml/2006/main">
          <a:off x="5515758" y="1920226"/>
          <a:ext cx="776444" cy="196862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rgbClr val="8A306E"/>
          </a:fgClr>
          <a:bgClr>
            <a:schemeClr val="bg1">
              <a:lumMod val="8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 </a:t>
          </a:r>
        </a:p>
      </cdr:txBody>
    </cdr:sp>
  </cdr:relSizeAnchor>
  <cdr:relSizeAnchor xmlns:cdr="http://schemas.openxmlformats.org/drawingml/2006/chartDrawing">
    <cdr:from>
      <cdr:x>0.20177</cdr:x>
      <cdr:y>0.11579</cdr:y>
    </cdr:from>
    <cdr:to>
      <cdr:x>0.28492</cdr:x>
      <cdr:y>0.19815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DF410EB-DA0E-4DD3-A8C9-5288C238B8D4}"/>
            </a:ext>
          </a:extLst>
        </cdr:cNvPr>
        <cdr:cNvSpPr txBox="1"/>
      </cdr:nvSpPr>
      <cdr:spPr>
        <a:xfrm xmlns:a="http://schemas.openxmlformats.org/drawingml/2006/main">
          <a:off x="2080329" y="498105"/>
          <a:ext cx="857250" cy="354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1800" b="1" dirty="0">
              <a:solidFill>
                <a:schemeClr val="bg1"/>
              </a:solidFill>
            </a:rPr>
            <a:t>10,000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0.15775</cdr:x>
      <cdr:y>0.62773</cdr:y>
    </cdr:from>
    <cdr:to>
      <cdr:x>0.2224</cdr:x>
      <cdr:y>0.79153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E455C94-6B57-41C0-BE9A-FA20C5C784CF}"/>
            </a:ext>
          </a:extLst>
        </cdr:cNvPr>
        <cdr:cNvCxnSpPr/>
      </cdr:nvCxnSpPr>
      <cdr:spPr>
        <a:xfrm xmlns:a="http://schemas.openxmlformats.org/drawingml/2006/main">
          <a:off x="1496079" y="3690670"/>
          <a:ext cx="613162" cy="963039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0.5204</cdr:x>
      <cdr:y>0.45202</cdr:y>
    </cdr:from>
    <cdr:to>
      <cdr:x>0.58678</cdr:x>
      <cdr:y>0.5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D5E296C7-832F-41EB-A992-D870EAEDF044}"/>
            </a:ext>
          </a:extLst>
        </cdr:cNvPr>
        <cdr:cNvCxnSpPr/>
      </cdr:nvCxnSpPr>
      <cdr:spPr>
        <a:xfrm xmlns:a="http://schemas.openxmlformats.org/drawingml/2006/main">
          <a:off x="4935347" y="2657594"/>
          <a:ext cx="629608" cy="282102"/>
        </a:xfrm>
        <a:prstGeom xmlns:a="http://schemas.openxmlformats.org/drawingml/2006/main" prst="line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0.19087</cdr:x>
      <cdr:y>0.4349</cdr:y>
    </cdr:from>
    <cdr:to>
      <cdr:x>0.19087</cdr:x>
      <cdr:y>0.66169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91855B7-7CE6-4E95-B25E-0F169D60E5F2}"/>
            </a:ext>
          </a:extLst>
        </cdr:cNvPr>
        <cdr:cNvCxnSpPr/>
      </cdr:nvCxnSpPr>
      <cdr:spPr>
        <a:xfrm xmlns:a="http://schemas.openxmlformats.org/drawingml/2006/main">
          <a:off x="1878374" y="1336812"/>
          <a:ext cx="0" cy="697116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0.88292</cdr:x>
      <cdr:y>0.14626</cdr:y>
    </cdr:from>
    <cdr:to>
      <cdr:x>0.88292</cdr:x>
      <cdr:y>0.66463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17730165-50FC-449C-90FC-337FAD99CCC5}"/>
            </a:ext>
          </a:extLst>
        </cdr:cNvPr>
        <cdr:cNvCxnSpPr/>
      </cdr:nvCxnSpPr>
      <cdr:spPr>
        <a:xfrm xmlns:a="http://schemas.openxmlformats.org/drawingml/2006/main">
          <a:off x="8688919" y="449572"/>
          <a:ext cx="0" cy="159341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49EE2-A4F0-4F4D-8958-51C9B891E910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995EB-30E4-E343-B20B-BCA75EB1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14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A76E2-1B5B-0D44-A5FE-6218BD4AB4C6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1F672-CE38-2F42-A205-B3424E81F8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0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F672-CE38-2F42-A205-B3424E81F84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32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F672-CE38-2F42-A205-B3424E81F84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7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F672-CE38-2F42-A205-B3424E81F84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F672-CE38-2F42-A205-B3424E81F84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9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F672-CE38-2F42-A205-B3424E81F842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D5A2-AA7F-45F9-99ED-EE8972072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9A8A-14E0-4F23-9CE3-277F8883B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5A10-BD68-461C-BB72-16C37C79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E579F-0C10-4E58-BA23-F1C6EE31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1CD8-9A18-4B55-ABC3-65B4506D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2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A1C50-CA26-4B4C-BEE9-DDE9A4D5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21636-538C-47D9-B894-088C2C23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2B22E-3D04-44BD-BAF8-5E9765B1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8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A1C50-CA26-4B4C-BEE9-DDE9A4D5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21636-538C-47D9-B894-088C2C23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2B22E-3D04-44BD-BAF8-5E9765B1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128A-1764-4581-A9EE-E597FCD8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5B047-D182-421D-829A-57C3610F4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1F0A8-8379-47E0-8D74-4A94543CB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D5C0D-D21B-4782-9BBF-8E9A54B5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5B4FC-170C-4889-B39B-2F1CDB0E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2CD93-4FD7-41D7-9AE6-D2549AB6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9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4FAD-ED33-468F-9DA0-6B87360B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43F38-2D53-4DCD-AC7E-25B0AF6E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00337-D7D1-4738-B1E6-789F8180F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4AE62-26B9-4864-A322-11D0E03C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52F66-91F5-449B-A63C-6BB43192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B5767-427E-4425-894E-528F81EF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0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A04E-2C33-4C79-8487-45180C08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F713-D455-405C-8F3B-E52538FC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723E-C952-4F4F-9AEC-A2390004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F2EA76-DD90-4209-9013-CDE8B7E5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b="1" i="0" cap="none" baseline="0">
                <a:solidFill>
                  <a:srgbClr val="EBB38A"/>
                </a:solidFill>
                <a:latin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B7D234-DA69-4F05-8CE9-EBC621785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00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343342" cy="679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2EA76-DD90-4209-9013-CDE8B7E5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 cap="none" baseline="0">
                <a:solidFill>
                  <a:srgbClr val="EBB38A"/>
                </a:solidFill>
                <a:latin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D234-DA69-4F05-8CE9-EBC621785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A04E-2C33-4C79-8487-45180C08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F713-D455-405C-8F3B-E52538FC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723E-C952-4F4F-9AEC-A2390004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EA76-DD90-4209-9013-CDE8B7E5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 cap="none" baseline="0">
                <a:solidFill>
                  <a:srgbClr val="EBB38A"/>
                </a:solidFill>
                <a:latin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D234-DA69-4F05-8CE9-EBC621785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A04E-2C33-4C79-8487-45180C08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F713-D455-405C-8F3B-E52538FC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723E-C952-4F4F-9AEC-A2390004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EA76-DD90-4209-9013-CDE8B7E5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 cap="none" baseline="0">
                <a:solidFill>
                  <a:srgbClr val="EBB38A"/>
                </a:solidFill>
                <a:latin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D234-DA69-4F05-8CE9-EBC621785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A04E-2C33-4C79-8487-45180C08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F713-D455-405C-8F3B-E52538FC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723E-C952-4F4F-9AEC-A2390004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EA76-DD90-4209-9013-CDE8B7E5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 cap="none" baseline="0">
                <a:solidFill>
                  <a:srgbClr val="EBB38A"/>
                </a:solidFill>
                <a:latin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D234-DA69-4F05-8CE9-EBC621785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A04E-2C33-4C79-8487-45180C08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F713-D455-405C-8F3B-E52538FC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723E-C952-4F4F-9AEC-A2390004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D1386-47CF-4E97-9E49-E3E66DC0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72E96-CFA0-4000-B22A-BE35A6C49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F3D46-A32C-4D3A-9162-87060338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C0D17-E8FD-4099-9EC7-1C725632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AE6B2-BA7A-4349-9D83-A1739333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0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E34C2-5143-4490-9C23-1C5621BA8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3A91A-D0FA-4A97-B9A2-076460390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9BCC1-B1F1-49A0-877D-BFB4F66E1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77C08-AB7A-4342-8E24-91A94ECDC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7ECA2-A028-4F2B-93A3-1E5D0A5F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756D1-4C9A-41CE-B3C6-987E0B40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5A0E5-C69A-47D2-B3F4-86FDAF07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F2EA76-DD90-4209-9013-CDE8B7E5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b="1" i="0" cap="none" baseline="0">
                <a:solidFill>
                  <a:srgbClr val="EBB38A"/>
                </a:solidFill>
                <a:latin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3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B76D-8F15-49DC-B3B9-98EC0ABE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E56D2-9EF9-4080-83C9-AA614859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F7C45-D2F5-4C5A-A213-F314A649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F4CC5-2299-4FFE-AC6B-8F8C8BAF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1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6FA79-4DA1-415A-A141-AF9F8BBD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5F735-B5B3-433F-97C9-3BCD7F3D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51AE7-26A8-4409-AB4C-75BBA667B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EAA13-EE4A-4334-8F71-A5B754779E05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13E33-7D2A-48B9-9EF1-448181923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1CC9E-AB9E-4E7F-A6B7-B05B50925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58A9-269A-4603-8C9E-59A0D600E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3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5" r:id="rId5"/>
    <p:sldLayoutId id="2147483670" r:id="rId6"/>
    <p:sldLayoutId id="2147483651" r:id="rId7"/>
    <p:sldLayoutId id="2147483653" r:id="rId8"/>
    <p:sldLayoutId id="2147483654" r:id="rId9"/>
    <p:sldLayoutId id="2147483655" r:id="rId10"/>
    <p:sldLayoutId id="2147483669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C15A8D6-449B-44F9-A437-D975BD91D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091" y="481885"/>
            <a:ext cx="3445962" cy="13770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95D793-6D98-4D0A-8665-083A32455CB6}"/>
              </a:ext>
            </a:extLst>
          </p:cNvPr>
          <p:cNvSpPr/>
          <p:nvPr/>
        </p:nvSpPr>
        <p:spPr>
          <a:xfrm rot="5400000">
            <a:off x="5206074" y="-1224387"/>
            <a:ext cx="1394021" cy="1291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251D6-02CC-4CF1-8775-408C9E6CB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-1" r="12161" b="16488"/>
          <a:stretch/>
        </p:blipFill>
        <p:spPr>
          <a:xfrm>
            <a:off x="370392" y="4571180"/>
            <a:ext cx="1423685" cy="12957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477C39-1A23-442C-82A3-F241B66D5EFD}"/>
              </a:ext>
            </a:extLst>
          </p:cNvPr>
          <p:cNvSpPr txBox="1"/>
          <p:nvPr/>
        </p:nvSpPr>
        <p:spPr>
          <a:xfrm>
            <a:off x="1695128" y="4045125"/>
            <a:ext cx="1001845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Audience Building Innovation Grant Report				     July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045DF-D6D4-4183-B621-6B6E6AD51946}"/>
              </a:ext>
            </a:extLst>
          </p:cNvPr>
          <p:cNvSpPr txBox="1"/>
          <p:nvPr/>
        </p:nvSpPr>
        <p:spPr>
          <a:xfrm>
            <a:off x="1695127" y="5528354"/>
            <a:ext cx="470539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A9A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Initiative of The Arthur M. Blank Family Foundation</a:t>
            </a:r>
          </a:p>
        </p:txBody>
      </p:sp>
    </p:spTree>
    <p:extLst>
      <p:ext uri="{BB962C8B-B14F-4D97-AF65-F5344CB8AC3E}">
        <p14:creationId xmlns:p14="http://schemas.microsoft.com/office/powerpoint/2010/main" val="718051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73040" y="2055813"/>
            <a:ext cx="7245920" cy="4460734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THE GOAL(s):</a:t>
            </a:r>
          </a:p>
          <a:p>
            <a:pPr lvl="1"/>
            <a:br>
              <a:rPr lang="en-US" sz="2400" dirty="0"/>
            </a:br>
            <a:r>
              <a:rPr lang="en-US" sz="2400" b="1" dirty="0"/>
              <a:t>New Patron Acquisition</a:t>
            </a:r>
            <a:endParaRPr lang="en-US" sz="2400" dirty="0"/>
          </a:p>
          <a:p>
            <a:pPr lvl="1"/>
            <a:r>
              <a:rPr lang="en-US" sz="2400" b="1" dirty="0"/>
              <a:t>Patron Retention</a:t>
            </a:r>
          </a:p>
          <a:p>
            <a:pPr lvl="1"/>
            <a:r>
              <a:rPr lang="en-US" sz="2400" b="1" dirty="0"/>
              <a:t>Brand Awareness</a:t>
            </a:r>
            <a:endParaRPr lang="en-US" sz="2400" dirty="0"/>
          </a:p>
          <a:p>
            <a:pPr lvl="1"/>
            <a:r>
              <a:rPr lang="en-US" sz="2400" b="1" dirty="0"/>
              <a:t>Simplified Patron Development</a:t>
            </a:r>
          </a:p>
          <a:p>
            <a:pPr lvl="1"/>
            <a:r>
              <a:rPr lang="en-US" sz="2400" b="1" dirty="0"/>
              <a:t>Streamlined Organizational Structure and Process</a:t>
            </a:r>
          </a:p>
        </p:txBody>
      </p:sp>
    </p:spTree>
    <p:extLst>
      <p:ext uri="{BB962C8B-B14F-4D97-AF65-F5344CB8AC3E}">
        <p14:creationId xmlns:p14="http://schemas.microsoft.com/office/powerpoint/2010/main" val="119576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1577300" y="2055813"/>
            <a:ext cx="9601239" cy="3777096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THE TIMELINE:</a:t>
            </a:r>
          </a:p>
          <a:p>
            <a:pPr lvl="1"/>
            <a:r>
              <a:rPr lang="en-US" sz="2400" dirty="0"/>
              <a:t>		5 Seasons Challenge</a:t>
            </a:r>
          </a:p>
          <a:p>
            <a:pPr lvl="1"/>
            <a:r>
              <a:rPr lang="en-US" sz="2400" b="1" dirty="0"/>
              <a:t>47</a:t>
            </a:r>
            <a:r>
              <a:rPr lang="en-US" sz="2400" b="1" baseline="30000" dirty="0"/>
              <a:t>th</a:t>
            </a:r>
            <a:r>
              <a:rPr lang="en-US" sz="2400" b="1" dirty="0"/>
              <a:t> Season: Initial Planning &amp; Staffing	</a:t>
            </a:r>
            <a:br>
              <a:rPr lang="en-US" sz="2400" dirty="0"/>
            </a:br>
            <a:r>
              <a:rPr lang="en-US" sz="2400" b="1" dirty="0"/>
              <a:t>48</a:t>
            </a:r>
            <a:r>
              <a:rPr lang="en-US" sz="2400" b="1" baseline="30000" dirty="0"/>
              <a:t>th</a:t>
            </a:r>
            <a:r>
              <a:rPr lang="en-US" sz="2400" b="1" dirty="0"/>
              <a:t> Season: TRG Arts Data Analysis &amp; Business Model Reconstruction</a:t>
            </a:r>
            <a:endParaRPr lang="en-US" sz="2400" dirty="0"/>
          </a:p>
          <a:p>
            <a:pPr lvl="1"/>
            <a:r>
              <a:rPr lang="en-US" sz="2400" b="1" dirty="0"/>
              <a:t>49</a:t>
            </a:r>
            <a:r>
              <a:rPr lang="en-US" sz="2400" b="1" baseline="30000" dirty="0"/>
              <a:t>th</a:t>
            </a:r>
            <a:r>
              <a:rPr lang="en-US" sz="2400" b="1" dirty="0"/>
              <a:t> Season: On the Road- Brand Building and Patron Experience </a:t>
            </a:r>
            <a:r>
              <a:rPr lang="en-US" sz="2400" dirty="0"/>
              <a:t> </a:t>
            </a:r>
            <a:endParaRPr lang="en-US" sz="2400" b="1" dirty="0"/>
          </a:p>
          <a:p>
            <a:pPr lvl="1"/>
            <a:r>
              <a:rPr lang="en-US" sz="2400" b="1" dirty="0"/>
              <a:t>50</a:t>
            </a:r>
            <a:r>
              <a:rPr lang="en-US" sz="2400" b="1" baseline="30000" dirty="0"/>
              <a:t>th</a:t>
            </a:r>
            <a:r>
              <a:rPr lang="en-US" sz="2400" b="1" dirty="0"/>
              <a:t> Season: Acquisition, Retention, Anniversary Celebration</a:t>
            </a:r>
          </a:p>
          <a:p>
            <a:pPr lvl="1"/>
            <a:r>
              <a:rPr lang="en-US" sz="2400" b="1" dirty="0"/>
              <a:t>51</a:t>
            </a:r>
            <a:r>
              <a:rPr lang="en-US" sz="2400" b="1" baseline="30000" dirty="0"/>
              <a:t>st</a:t>
            </a:r>
            <a:r>
              <a:rPr lang="en-US" sz="2400" b="1" dirty="0"/>
              <a:t> Season: New normal- positioning for future growth</a:t>
            </a:r>
          </a:p>
        </p:txBody>
      </p:sp>
      <p:sp>
        <p:nvSpPr>
          <p:cNvPr id="3" name="Half Frame 2">
            <a:extLst>
              <a:ext uri="{FF2B5EF4-FFF2-40B4-BE49-F238E27FC236}">
                <a16:creationId xmlns:a16="http://schemas.microsoft.com/office/drawing/2014/main" id="{DEEB6DD2-FCBB-41B4-951E-5C5C6A3971EE}"/>
              </a:ext>
            </a:extLst>
          </p:cNvPr>
          <p:cNvSpPr/>
          <p:nvPr/>
        </p:nvSpPr>
        <p:spPr>
          <a:xfrm rot="18746576">
            <a:off x="1802608" y="4055637"/>
            <a:ext cx="509754" cy="472461"/>
          </a:xfrm>
          <a:prstGeom prst="half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3E312-431B-4DEA-AB79-1D0340EE41BB}"/>
              </a:ext>
            </a:extLst>
          </p:cNvPr>
          <p:cNvSpPr txBox="1"/>
          <p:nvPr/>
        </p:nvSpPr>
        <p:spPr>
          <a:xfrm>
            <a:off x="307107" y="3830202"/>
            <a:ext cx="140404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Audience Innovation Grant Period</a:t>
            </a:r>
          </a:p>
        </p:txBody>
      </p:sp>
    </p:spTree>
    <p:extLst>
      <p:ext uri="{BB962C8B-B14F-4D97-AF65-F5344CB8AC3E}">
        <p14:creationId xmlns:p14="http://schemas.microsoft.com/office/powerpoint/2010/main" val="3559067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73040" y="2055812"/>
            <a:ext cx="7245920" cy="3388058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THE CASE STUDY: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Drivers of effective practices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Contributing factors to success in Audience Building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Results Analysis</a:t>
            </a:r>
          </a:p>
        </p:txBody>
      </p:sp>
    </p:spTree>
    <p:extLst>
      <p:ext uri="{BB962C8B-B14F-4D97-AF65-F5344CB8AC3E}">
        <p14:creationId xmlns:p14="http://schemas.microsoft.com/office/powerpoint/2010/main" val="186688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469AE9B-44D2-45A3-AE75-D7BC36B53F77}"/>
              </a:ext>
            </a:extLst>
          </p:cNvPr>
          <p:cNvSpPr/>
          <p:nvPr/>
        </p:nvSpPr>
        <p:spPr>
          <a:xfrm>
            <a:off x="0" y="1690688"/>
            <a:ext cx="4896091" cy="2811864"/>
          </a:xfrm>
          <a:prstGeom prst="wedgeEllipseCallout">
            <a:avLst/>
          </a:prstGeom>
          <a:solidFill>
            <a:srgbClr val="625988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“We want to go around town, make new friends, and bring them back to campus with us.”</a:t>
            </a:r>
          </a:p>
          <a:p>
            <a:pPr algn="ctr"/>
            <a:r>
              <a:rPr lang="en-US" sz="2000" dirty="0"/>
              <a:t>      -</a:t>
            </a:r>
            <a:r>
              <a:rPr lang="en-US" sz="1600" dirty="0"/>
              <a:t>Jessica Boatright</a:t>
            </a:r>
            <a:br>
              <a:rPr lang="en-US" sz="1600" dirty="0"/>
            </a:br>
            <a:r>
              <a:rPr lang="en-US" sz="1600" dirty="0"/>
              <a:t>	Director of Marketing</a:t>
            </a:r>
            <a:endParaRPr lang="en-US" sz="2000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C48DB084-7CBC-400A-8EFB-C004B4D36022}"/>
              </a:ext>
            </a:extLst>
          </p:cNvPr>
          <p:cNvSpPr/>
          <p:nvPr/>
        </p:nvSpPr>
        <p:spPr>
          <a:xfrm flipH="1">
            <a:off x="5128548" y="1950726"/>
            <a:ext cx="6225252" cy="4073504"/>
          </a:xfrm>
          <a:prstGeom prst="wedgeEllipseCallout">
            <a:avLst/>
          </a:prstGeom>
          <a:solidFill>
            <a:srgbClr val="862A6A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</a:t>
            </a:r>
            <a:r>
              <a:rPr lang="en-US" sz="2400" b="1" dirty="0"/>
              <a:t>If we can get outside this building and re-introduce ourselves to the city, we might allow other people to see us, making it easier for them to get in the door by making the door slightly more visible</a:t>
            </a:r>
            <a:r>
              <a:rPr lang="en-US" sz="2400" dirty="0"/>
              <a:t>.”</a:t>
            </a:r>
            <a:br>
              <a:rPr lang="en-US" dirty="0"/>
            </a:br>
            <a:r>
              <a:rPr lang="en-US" dirty="0"/>
              <a:t>	</a:t>
            </a:r>
            <a:r>
              <a:rPr lang="en-US" sz="1600" dirty="0"/>
              <a:t>-Donya Washington</a:t>
            </a:r>
            <a:br>
              <a:rPr lang="en-US" sz="1600" dirty="0"/>
            </a:br>
            <a:r>
              <a:rPr lang="en-US" sz="1600" dirty="0"/>
              <a:t>		Off-Site Season Producer</a:t>
            </a:r>
            <a:endParaRPr lang="en-US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8BF09B08-AD30-4208-864C-D7BA798D6EF3}"/>
              </a:ext>
            </a:extLst>
          </p:cNvPr>
          <p:cNvSpPr txBox="1">
            <a:spLocks/>
          </p:cNvSpPr>
          <p:nvPr/>
        </p:nvSpPr>
        <p:spPr>
          <a:xfrm>
            <a:off x="276299" y="5280818"/>
            <a:ext cx="6668511" cy="1325563"/>
          </a:xfrm>
          <a:prstGeom prst="rect">
            <a:avLst/>
          </a:prstGeom>
          <a:solidFill>
            <a:srgbClr val="919DA1">
              <a:alpha val="65882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Staff Interviews</a:t>
            </a:r>
          </a:p>
        </p:txBody>
      </p:sp>
    </p:spTree>
    <p:extLst>
      <p:ext uri="{BB962C8B-B14F-4D97-AF65-F5344CB8AC3E}">
        <p14:creationId xmlns:p14="http://schemas.microsoft.com/office/powerpoint/2010/main" val="358283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3A827EC-6280-4A3E-832A-3C088193F6FC}"/>
              </a:ext>
            </a:extLst>
          </p:cNvPr>
          <p:cNvSpPr txBox="1">
            <a:spLocks/>
          </p:cNvSpPr>
          <p:nvPr/>
        </p:nvSpPr>
        <p:spPr>
          <a:xfrm>
            <a:off x="512722" y="5280817"/>
            <a:ext cx="5843587" cy="1325563"/>
          </a:xfrm>
          <a:prstGeom prst="rect">
            <a:avLst/>
          </a:prstGeom>
          <a:solidFill>
            <a:srgbClr val="919DA1">
              <a:alpha val="65882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Headwinds: Churn</a:t>
            </a: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9DF8C1FE-6FD0-4C42-B109-A5F9F42CE346}"/>
              </a:ext>
            </a:extLst>
          </p:cNvPr>
          <p:cNvSpPr/>
          <p:nvPr/>
        </p:nvSpPr>
        <p:spPr>
          <a:xfrm>
            <a:off x="315953" y="2055813"/>
            <a:ext cx="3992302" cy="2395174"/>
          </a:xfrm>
          <a:prstGeom prst="flowChartPunchedTape">
            <a:avLst/>
          </a:prstGeom>
          <a:solidFill>
            <a:srgbClr val="685E8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2008 </a:t>
            </a:r>
            <a:r>
              <a:rPr lang="en-US" sz="2400" dirty="0"/>
              <a:t>Oliver Wyman study of large orchestras</a:t>
            </a:r>
            <a:r>
              <a:rPr lang="en-US" sz="2400" b="1" dirty="0"/>
              <a:t>: </a:t>
            </a:r>
            <a:br>
              <a:rPr lang="en-US" sz="2400" b="1" dirty="0"/>
            </a:br>
            <a:r>
              <a:rPr lang="en-US" sz="2400" b="1" dirty="0">
                <a:solidFill>
                  <a:srgbClr val="C00000"/>
                </a:solidFill>
              </a:rPr>
              <a:t>80%</a:t>
            </a:r>
            <a:r>
              <a:rPr lang="en-US" sz="2400" b="1" dirty="0"/>
              <a:t>+ first-time buyers don’t return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D5EC7-0771-48DA-858B-8E2FEAE8424E}"/>
              </a:ext>
            </a:extLst>
          </p:cNvPr>
          <p:cNvSpPr/>
          <p:nvPr/>
        </p:nvSpPr>
        <p:spPr>
          <a:xfrm>
            <a:off x="4586050" y="1851950"/>
            <a:ext cx="7245920" cy="2963118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lvl="1"/>
            <a:r>
              <a:rPr lang="en-US" sz="2400" b="1" dirty="0"/>
              <a:t>Investigated Causes</a:t>
            </a:r>
            <a:r>
              <a:rPr lang="en-US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Frequency of visits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Tenure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Subscription vs. single-ticket buyers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Number of tickets bought</a:t>
            </a:r>
            <a:br>
              <a:rPr lang="en-US" sz="2400" dirty="0"/>
            </a:br>
            <a:endParaRPr lang="en-US" sz="2400" dirty="0"/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Distance from venue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Donor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Seasonality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Day of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44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02BACC-893E-4E42-8C05-1B37A8EBF8FA}"/>
              </a:ext>
            </a:extLst>
          </p:cNvPr>
          <p:cNvSpPr txBox="1"/>
          <p:nvPr/>
        </p:nvSpPr>
        <p:spPr>
          <a:xfrm>
            <a:off x="4757737" y="4905438"/>
            <a:ext cx="7407798" cy="150810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C949"/>
                </a:solidFill>
              </a:rPr>
              <a:t>Clear Implications</a:t>
            </a:r>
          </a:p>
          <a:p>
            <a:r>
              <a:rPr lang="en-US" sz="3200" b="1" dirty="0">
                <a:solidFill>
                  <a:srgbClr val="F5C949"/>
                </a:solidFill>
              </a:rPr>
              <a:t>⇑ Frequency </a:t>
            </a:r>
            <a:br>
              <a:rPr lang="en-US" sz="3200" b="1" dirty="0">
                <a:solidFill>
                  <a:srgbClr val="F5C949"/>
                </a:solidFill>
              </a:rPr>
            </a:br>
            <a:r>
              <a:rPr lang="en-US" sz="3200" b="1" dirty="0">
                <a:solidFill>
                  <a:srgbClr val="F5C949"/>
                </a:solidFill>
              </a:rPr>
              <a:t>⇑ Tenure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0DA08C-093B-4782-B036-0FD96C2B2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" y="5040331"/>
            <a:ext cx="1997115" cy="100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CB0245-AF8E-48BE-BAC4-7AADBE0F9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" y="1955791"/>
            <a:ext cx="4198892" cy="2923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B81F3-EA3B-49E1-945F-62D08536E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64" y="1955791"/>
            <a:ext cx="4232736" cy="29237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546EEC-63BA-4844-AD86-873BB272A67A}"/>
              </a:ext>
            </a:extLst>
          </p:cNvPr>
          <p:cNvSpPr/>
          <p:nvPr/>
        </p:nvSpPr>
        <p:spPr>
          <a:xfrm>
            <a:off x="0" y="6439450"/>
            <a:ext cx="9515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Oliver Wyman, </a:t>
            </a:r>
            <a:r>
              <a:rPr lang="en-US" sz="14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Turning First-Timers into Life-Timers: Addressing the True Drivers of Churn </a:t>
            </a:r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(New York, NY: Oliver Wyman, 2008) </a:t>
            </a:r>
          </a:p>
        </p:txBody>
      </p:sp>
    </p:spTree>
    <p:extLst>
      <p:ext uri="{BB962C8B-B14F-4D97-AF65-F5344CB8AC3E}">
        <p14:creationId xmlns:p14="http://schemas.microsoft.com/office/powerpoint/2010/main" val="259405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3A827EC-6280-4A3E-832A-3C088193F6FC}"/>
              </a:ext>
            </a:extLst>
          </p:cNvPr>
          <p:cNvSpPr txBox="1">
            <a:spLocks/>
          </p:cNvSpPr>
          <p:nvPr/>
        </p:nvSpPr>
        <p:spPr>
          <a:xfrm>
            <a:off x="0" y="5381582"/>
            <a:ext cx="5843587" cy="1325563"/>
          </a:xfrm>
          <a:prstGeom prst="rect">
            <a:avLst/>
          </a:prstGeom>
          <a:solidFill>
            <a:srgbClr val="919DA1">
              <a:alpha val="65882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Consumer Trends </a:t>
            </a: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9DF8C1FE-6FD0-4C42-B109-A5F9F42CE346}"/>
              </a:ext>
            </a:extLst>
          </p:cNvPr>
          <p:cNvSpPr/>
          <p:nvPr/>
        </p:nvSpPr>
        <p:spPr>
          <a:xfrm>
            <a:off x="315953" y="2055813"/>
            <a:ext cx="3992302" cy="2395174"/>
          </a:xfrm>
          <a:prstGeom prst="flowChartPunchedTape">
            <a:avLst/>
          </a:prstGeom>
          <a:solidFill>
            <a:srgbClr val="685E8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From our 2017-18 Brand Awareness Study by Alexander Babbage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D5EC7-0771-48DA-858B-8E2FEAE8424E}"/>
              </a:ext>
            </a:extLst>
          </p:cNvPr>
          <p:cNvSpPr/>
          <p:nvPr/>
        </p:nvSpPr>
        <p:spPr>
          <a:xfrm>
            <a:off x="4586047" y="2971620"/>
            <a:ext cx="7120397" cy="1070825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1"/>
            <a:r>
              <a:rPr lang="en-US" sz="2400" b="1" dirty="0"/>
              <a:t>Primary Barriers</a:t>
            </a:r>
            <a:r>
              <a:rPr lang="en-US" sz="2400" dirty="0"/>
              <a:t>:		</a:t>
            </a:r>
            <a:r>
              <a:rPr lang="en-US" sz="2000" b="1" dirty="0"/>
              <a:t>1) Too busy/lack of free time</a:t>
            </a:r>
          </a:p>
          <a:p>
            <a:pPr lvl="1"/>
            <a:r>
              <a:rPr lang="en-US" sz="2000" b="1" dirty="0"/>
              <a:t>				2) Cost/too expensive</a:t>
            </a:r>
          </a:p>
          <a:p>
            <a:pPr lvl="1"/>
            <a:r>
              <a:rPr lang="en-US" sz="2000" b="1" dirty="0"/>
              <a:t>				3) Not interested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276FD1-79A6-4946-B014-FB687874BFD3}"/>
              </a:ext>
            </a:extLst>
          </p:cNvPr>
          <p:cNvSpPr/>
          <p:nvPr/>
        </p:nvSpPr>
        <p:spPr>
          <a:xfrm>
            <a:off x="4586048" y="1795064"/>
            <a:ext cx="7120397" cy="1057417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1"/>
            <a:r>
              <a:rPr lang="en-US" sz="2400" b="1" dirty="0"/>
              <a:t>Primary Drivers</a:t>
            </a:r>
            <a:r>
              <a:rPr lang="en-US" sz="2400" dirty="0"/>
              <a:t>:		</a:t>
            </a:r>
            <a:r>
              <a:rPr lang="en-US" sz="2000" b="1" dirty="0"/>
              <a:t>1) Entertainment/fun</a:t>
            </a:r>
          </a:p>
          <a:p>
            <a:pPr lvl="1"/>
            <a:r>
              <a:rPr lang="en-US" sz="2000" b="1" dirty="0"/>
              <a:t>				2) Learn/see something new</a:t>
            </a:r>
          </a:p>
          <a:p>
            <a:pPr lvl="1"/>
            <a:r>
              <a:rPr lang="en-US" sz="2000" b="1" dirty="0"/>
              <a:t>				3) Educate myself/my family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96152A-2E29-45B7-BD56-6FDCD455BC15}"/>
              </a:ext>
            </a:extLst>
          </p:cNvPr>
          <p:cNvSpPr/>
          <p:nvPr/>
        </p:nvSpPr>
        <p:spPr>
          <a:xfrm>
            <a:off x="4586048" y="4119024"/>
            <a:ext cx="7120396" cy="1057418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1"/>
            <a:r>
              <a:rPr lang="en-US" sz="2400" b="1" dirty="0"/>
              <a:t>Primary Competitors</a:t>
            </a:r>
            <a:r>
              <a:rPr lang="en-US" sz="2400" dirty="0"/>
              <a:t>: 	</a:t>
            </a:r>
            <a:r>
              <a:rPr lang="en-US" sz="2000" b="1" dirty="0"/>
              <a:t>1) TV/Netflix</a:t>
            </a:r>
          </a:p>
          <a:p>
            <a:pPr lvl="1"/>
            <a:r>
              <a:rPr lang="en-US" sz="2000" b="1" dirty="0"/>
              <a:t>				2) Listen to music/podcast 				3) Spend active time outdoors</a:t>
            </a:r>
          </a:p>
        </p:txBody>
      </p:sp>
    </p:spTree>
    <p:extLst>
      <p:ext uri="{BB962C8B-B14F-4D97-AF65-F5344CB8AC3E}">
        <p14:creationId xmlns:p14="http://schemas.microsoft.com/office/powerpoint/2010/main" val="304061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345718" y="2199953"/>
            <a:ext cx="7330717" cy="2959875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CHALLENGE(s):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How do we change our organization </a:t>
            </a:r>
            <a:br>
              <a:rPr lang="en-US" sz="2400" dirty="0"/>
            </a:br>
            <a:r>
              <a:rPr lang="en-US" sz="2400" dirty="0"/>
              <a:t>to reduce churn &amp; encourage higher frequency?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907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3A827EC-6280-4A3E-832A-3C088193F6FC}"/>
              </a:ext>
            </a:extLst>
          </p:cNvPr>
          <p:cNvSpPr txBox="1">
            <a:spLocks/>
          </p:cNvSpPr>
          <p:nvPr/>
        </p:nvSpPr>
        <p:spPr>
          <a:xfrm>
            <a:off x="-92989" y="1802802"/>
            <a:ext cx="7271188" cy="584263"/>
          </a:xfrm>
          <a:prstGeom prst="rect">
            <a:avLst/>
          </a:prstGeom>
          <a:solidFill>
            <a:srgbClr val="919DA1">
              <a:alpha val="7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Data-Driven Marketing Strategies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C926FC5-E216-4B10-8669-F33632343A48}"/>
              </a:ext>
            </a:extLst>
          </p:cNvPr>
          <p:cNvSpPr txBox="1">
            <a:spLocks/>
          </p:cNvSpPr>
          <p:nvPr/>
        </p:nvSpPr>
        <p:spPr>
          <a:xfrm>
            <a:off x="-92989" y="2499179"/>
            <a:ext cx="7271188" cy="3647188"/>
          </a:xfrm>
          <a:prstGeom prst="rect">
            <a:avLst/>
          </a:prstGeom>
          <a:solidFill>
            <a:srgbClr val="919DA1">
              <a:alpha val="75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Audience Growth Through Retention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Make first visit the start of a long relationship</a:t>
            </a:r>
            <a:br>
              <a:rPr lang="en-US" b="0" dirty="0"/>
            </a:br>
            <a:r>
              <a:rPr lang="en-US" b="0" dirty="0"/>
              <a:t> (First, build frequency)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b="0" dirty="0"/>
              <a:t>Encourage newcomers through engagement events, education programs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Convert multi-ticket buyers and “Choose Your Own” subscribers to full subscribers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Reactivate lapsed subscribers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Increase first-year renewal rates </a:t>
            </a:r>
            <a:br>
              <a:rPr lang="en-US" b="0" dirty="0"/>
            </a:br>
            <a:r>
              <a:rPr lang="en-US" b="0" dirty="0"/>
              <a:t>(45% vs. 90% for other subscribers)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656C089-CDE8-4878-84EB-19F2EDBAC1C2}"/>
              </a:ext>
            </a:extLst>
          </p:cNvPr>
          <p:cNvSpPr txBox="1">
            <a:spLocks/>
          </p:cNvSpPr>
          <p:nvPr/>
        </p:nvSpPr>
        <p:spPr>
          <a:xfrm>
            <a:off x="7259614" y="1802802"/>
            <a:ext cx="4803493" cy="3810920"/>
          </a:xfrm>
          <a:prstGeom prst="rect">
            <a:avLst/>
          </a:prstGeom>
          <a:solidFill>
            <a:srgbClr val="919DA1">
              <a:alpha val="75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Maximize Revenue Per Seat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Identify ticket sales patterns and re-scale the house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Release the house in waves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Less reliance on comps and discounts</a:t>
            </a:r>
          </a:p>
          <a:p>
            <a:r>
              <a:rPr lang="en-US" dirty="0"/>
              <a:t>Resource Allocation: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marketing spend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department structure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56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0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3A827EC-6280-4A3E-832A-3C088193F6FC}"/>
              </a:ext>
            </a:extLst>
          </p:cNvPr>
          <p:cNvSpPr txBox="1">
            <a:spLocks/>
          </p:cNvSpPr>
          <p:nvPr/>
        </p:nvSpPr>
        <p:spPr>
          <a:xfrm>
            <a:off x="200462" y="1792086"/>
            <a:ext cx="7271188" cy="622764"/>
          </a:xfrm>
          <a:prstGeom prst="rect">
            <a:avLst/>
          </a:prstGeom>
          <a:solidFill>
            <a:srgbClr val="919DA1">
              <a:alpha val="7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Engaging Newcomers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C926FC5-E216-4B10-8669-F33632343A48}"/>
              </a:ext>
            </a:extLst>
          </p:cNvPr>
          <p:cNvSpPr txBox="1">
            <a:spLocks/>
          </p:cNvSpPr>
          <p:nvPr/>
        </p:nvSpPr>
        <p:spPr>
          <a:xfrm>
            <a:off x="141350" y="2516248"/>
            <a:ext cx="7271188" cy="3955193"/>
          </a:xfrm>
          <a:prstGeom prst="rect">
            <a:avLst/>
          </a:prstGeom>
          <a:solidFill>
            <a:srgbClr val="919DA1">
              <a:alpha val="75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Cross-promotions </a:t>
            </a:r>
          </a:p>
          <a:p>
            <a:pPr lvl="1"/>
            <a:r>
              <a:rPr lang="en-US" dirty="0"/>
              <a:t>Collaboration with venue partners, for example:</a:t>
            </a:r>
          </a:p>
          <a:p>
            <a:pPr lvl="2"/>
            <a:r>
              <a:rPr lang="en-US" dirty="0"/>
              <a:t>Participation in community / partner events</a:t>
            </a:r>
          </a:p>
          <a:p>
            <a:pPr lvl="2"/>
            <a:r>
              <a:rPr lang="en-US" dirty="0"/>
              <a:t>Shared promotions / discount codes</a:t>
            </a:r>
          </a:p>
          <a:p>
            <a:pPr lvl="2"/>
            <a:r>
              <a:rPr lang="en-US" dirty="0"/>
              <a:t>Production – specific engagement events</a:t>
            </a:r>
          </a:p>
          <a:p>
            <a:r>
              <a:rPr lang="en-US" dirty="0"/>
              <a:t>Camps/Education Programming</a:t>
            </a:r>
          </a:p>
          <a:p>
            <a:pPr lvl="1"/>
            <a:r>
              <a:rPr lang="en-US" dirty="0"/>
              <a:t>In advance of 2017/18 Season, piloted Satellite Summer Camps in 5 off-site locations</a:t>
            </a:r>
          </a:p>
          <a:p>
            <a:pPr lvl="1"/>
            <a:r>
              <a:rPr lang="en-US" dirty="0"/>
              <a:t>Alliance Theatre Institute in each off-site community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3C50CFD-6EFA-4317-8E11-33EBF7F8E412}"/>
              </a:ext>
            </a:extLst>
          </p:cNvPr>
          <p:cNvSpPr/>
          <p:nvPr/>
        </p:nvSpPr>
        <p:spPr>
          <a:xfrm rot="15062246">
            <a:off x="5685168" y="3050684"/>
            <a:ext cx="3572965" cy="2297777"/>
          </a:xfrm>
          <a:prstGeom prst="triangle">
            <a:avLst>
              <a:gd name="adj" fmla="val 45722"/>
            </a:avLst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F1242A4-FD56-4298-971D-0D494C328E85}"/>
              </a:ext>
            </a:extLst>
          </p:cNvPr>
          <p:cNvSpPr/>
          <p:nvPr/>
        </p:nvSpPr>
        <p:spPr>
          <a:xfrm>
            <a:off x="7471650" y="1111882"/>
            <a:ext cx="5194818" cy="4831718"/>
          </a:xfrm>
          <a:prstGeom prst="flowChartConnector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9A9A9C"/>
                </a:solidFill>
              </a:rPr>
              <a:t>PRODUCTION-SPECIFIC EVENTS</a:t>
            </a:r>
          </a:p>
          <a:p>
            <a:pPr>
              <a:lnSpc>
                <a:spcPct val="90000"/>
              </a:lnSpc>
              <a:spcBef>
                <a:spcPts val="500"/>
              </a:spcBef>
            </a:pPr>
            <a:r>
              <a:rPr lang="en-US" sz="3200" b="1" dirty="0">
                <a:solidFill>
                  <a:srgbClr val="9A9A9C"/>
                </a:solidFill>
              </a:rPr>
              <a:t>100+</a:t>
            </a:r>
            <a:r>
              <a:rPr lang="en-US" b="1" dirty="0">
                <a:solidFill>
                  <a:srgbClr val="9A9A9C"/>
                </a:solidFill>
              </a:rPr>
              <a:t> pre- and post-show events</a:t>
            </a:r>
          </a:p>
          <a:p>
            <a:pPr marL="2857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9A9A9C"/>
              </a:solidFill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2400" b="1" dirty="0">
                <a:solidFill>
                  <a:srgbClr val="9A9A9C"/>
                </a:solidFill>
              </a:rPr>
              <a:t>PRODUCTION-SPECIFIC TEAMS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3200" b="1" dirty="0">
                <a:solidFill>
                  <a:srgbClr val="9A9A9C"/>
                </a:solidFill>
              </a:rPr>
              <a:t>12</a:t>
            </a:r>
            <a:r>
              <a:rPr lang="en-US" sz="2000" b="1" dirty="0">
                <a:solidFill>
                  <a:srgbClr val="9A9A9C"/>
                </a:solidFill>
              </a:rPr>
              <a:t> Teams consisting of Board &amp; Advisory Board members and staff focused on each location to invite, attend, and support</a:t>
            </a:r>
          </a:p>
          <a:p>
            <a:pPr>
              <a:lnSpc>
                <a:spcPct val="90000"/>
              </a:lnSpc>
              <a:spcBef>
                <a:spcPts val="500"/>
              </a:spcBef>
            </a:pPr>
            <a:endParaRPr lang="en-US" sz="1400" b="1" dirty="0">
              <a:solidFill>
                <a:srgbClr val="9A9A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5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C15A8D6-449B-44F9-A437-D975BD91DD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4575BE-5024-4A10-BACE-45B23533370D}"/>
              </a:ext>
            </a:extLst>
          </p:cNvPr>
          <p:cNvSpPr txBox="1">
            <a:spLocks/>
          </p:cNvSpPr>
          <p:nvPr/>
        </p:nvSpPr>
        <p:spPr>
          <a:xfrm>
            <a:off x="6792946" y="5886559"/>
            <a:ext cx="3751230" cy="106403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80C5606-B53C-4061-ADA9-580940C479DE}"/>
              </a:ext>
            </a:extLst>
          </p:cNvPr>
          <p:cNvSpPr/>
          <p:nvPr/>
        </p:nvSpPr>
        <p:spPr>
          <a:xfrm>
            <a:off x="6492252" y="2595677"/>
            <a:ext cx="5785021" cy="74771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100 Full-time Staff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FA831DB-418B-4EDB-B955-13D8623E5D8F}"/>
              </a:ext>
            </a:extLst>
          </p:cNvPr>
          <p:cNvSpPr/>
          <p:nvPr/>
        </p:nvSpPr>
        <p:spPr>
          <a:xfrm>
            <a:off x="972750" y="-280106"/>
            <a:ext cx="6613408" cy="6223706"/>
          </a:xfrm>
          <a:prstGeom prst="flowChartConnector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Typical Season: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/>
              <a:t>ALLIANCE SERIES</a:t>
            </a:r>
            <a:r>
              <a:rPr lang="en-US" sz="2400" dirty="0"/>
              <a:t>: 4 productions in 770-seat mainstage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/>
              <a:t>HERTZ SERIES</a:t>
            </a:r>
            <a:r>
              <a:rPr lang="en-US" sz="2400" dirty="0"/>
              <a:t>: 3 productions in </a:t>
            </a:r>
            <a:br>
              <a:rPr lang="en-US" sz="2400" dirty="0"/>
            </a:br>
            <a:r>
              <a:rPr lang="en-US" sz="2400" dirty="0"/>
              <a:t>200-seat black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/>
              <a:t>THEATRE FOR THE VERY YOUNG</a:t>
            </a:r>
            <a:r>
              <a:rPr lang="en-US" sz="2400" dirty="0"/>
              <a:t>: 3-5 productions</a:t>
            </a:r>
            <a:endParaRPr lang="en-US" sz="2800" u="sng" dirty="0">
              <a:highlight>
                <a:srgbClr val="C0C0C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/>
              <a:t>THEATRE FOR YOUTH &amp; FAMILIES</a:t>
            </a:r>
            <a:r>
              <a:rPr lang="en-US" sz="2400" u="sng" dirty="0"/>
              <a:t>: </a:t>
            </a:r>
            <a:r>
              <a:rPr lang="en-US" sz="2400" dirty="0"/>
              <a:t>3 productions</a:t>
            </a:r>
            <a:endParaRPr lang="en-US" sz="2400" u="sng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DA88120-B08C-47CF-A0CC-0325BB4AF8E5}"/>
              </a:ext>
            </a:extLst>
          </p:cNvPr>
          <p:cNvSpPr/>
          <p:nvPr/>
        </p:nvSpPr>
        <p:spPr>
          <a:xfrm>
            <a:off x="6549377" y="894628"/>
            <a:ext cx="5920455" cy="792391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50</a:t>
            </a:r>
            <a:r>
              <a:rPr lang="en-US" sz="2800" baseline="30000" dirty="0"/>
              <a:t>th</a:t>
            </a:r>
            <a:r>
              <a:rPr lang="en-US" sz="2800" dirty="0"/>
              <a:t> Anniversary Season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F404C67-AE04-40A3-A4D3-8EB234248F7C}"/>
              </a:ext>
            </a:extLst>
          </p:cNvPr>
          <p:cNvSpPr/>
          <p:nvPr/>
        </p:nvSpPr>
        <p:spPr>
          <a:xfrm>
            <a:off x="6361530" y="2026347"/>
            <a:ext cx="5968828" cy="784683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350 Performances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56B427E-7F49-40B5-9E6D-392D4232B933}"/>
              </a:ext>
            </a:extLst>
          </p:cNvPr>
          <p:cNvSpPr/>
          <p:nvPr/>
        </p:nvSpPr>
        <p:spPr>
          <a:xfrm>
            <a:off x="6310556" y="1403297"/>
            <a:ext cx="5758417" cy="85305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150,000+ Patrons 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2AED9DC-046B-4941-AC5D-FDC738BE97EF}"/>
              </a:ext>
            </a:extLst>
          </p:cNvPr>
          <p:cNvSpPr/>
          <p:nvPr/>
        </p:nvSpPr>
        <p:spPr>
          <a:xfrm>
            <a:off x="5823429" y="3891908"/>
            <a:ext cx="7372350" cy="88733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2007 Regional Theatre </a:t>
            </a:r>
            <a:br>
              <a:rPr lang="en-US" sz="2800" dirty="0"/>
            </a:br>
            <a:r>
              <a:rPr lang="en-US" sz="2800" dirty="0"/>
              <a:t>Tony Award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7F9D094-FAED-4A6A-9BCA-197E0D2B1F99}"/>
              </a:ext>
            </a:extLst>
          </p:cNvPr>
          <p:cNvSpPr/>
          <p:nvPr/>
        </p:nvSpPr>
        <p:spPr>
          <a:xfrm>
            <a:off x="6713387" y="3150358"/>
            <a:ext cx="5785021" cy="74771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~$14m Annual Budget</a:t>
            </a:r>
          </a:p>
        </p:txBody>
      </p:sp>
    </p:spTree>
    <p:extLst>
      <p:ext uri="{BB962C8B-B14F-4D97-AF65-F5344CB8AC3E}">
        <p14:creationId xmlns:p14="http://schemas.microsoft.com/office/powerpoint/2010/main" val="291266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5168" y="2183134"/>
            <a:ext cx="7245920" cy="2041625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MEASURE(s):</a:t>
            </a:r>
          </a:p>
          <a:p>
            <a:pPr lvl="1"/>
            <a:endParaRPr lang="en-US" sz="2400" b="1" dirty="0"/>
          </a:p>
          <a:p>
            <a:pPr lvl="1"/>
            <a:r>
              <a:rPr lang="en-US" sz="2400" dirty="0"/>
              <a:t>What are the trends in our audience, and how did the off-campus season affect these trends?</a:t>
            </a:r>
          </a:p>
        </p:txBody>
      </p:sp>
    </p:spTree>
    <p:extLst>
      <p:ext uri="{BB962C8B-B14F-4D97-AF65-F5344CB8AC3E}">
        <p14:creationId xmlns:p14="http://schemas.microsoft.com/office/powerpoint/2010/main" val="678642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778AE04D-8936-4E0B-BEE8-939AE76A2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517239"/>
              </p:ext>
            </p:extLst>
          </p:nvPr>
        </p:nvGraphicFramePr>
        <p:xfrm>
          <a:off x="-304321" y="1836526"/>
          <a:ext cx="10310296" cy="430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AB811790-ACFA-4449-AED9-7B6CF4586EA4}"/>
              </a:ext>
            </a:extLst>
          </p:cNvPr>
          <p:cNvSpPr txBox="1">
            <a:spLocks/>
          </p:cNvSpPr>
          <p:nvPr/>
        </p:nvSpPr>
        <p:spPr>
          <a:xfrm>
            <a:off x="6850997" y="1989987"/>
            <a:ext cx="5053063" cy="1963627"/>
          </a:xfrm>
          <a:prstGeom prst="rect">
            <a:avLst/>
          </a:prstGeom>
          <a:solidFill>
            <a:srgbClr val="0F0F1B">
              <a:alpha val="78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Total Audience, Single Ticket and First-Time Patrons Down 25%* in Off-Campus Season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(*with 1 mainstage show yet to be performed)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76AFF0F-8E3D-40A8-B961-F7BD4FF25A2C}"/>
              </a:ext>
            </a:extLst>
          </p:cNvPr>
          <p:cNvSpPr txBox="1"/>
          <p:nvPr/>
        </p:nvSpPr>
        <p:spPr>
          <a:xfrm>
            <a:off x="5232496" y="3446145"/>
            <a:ext cx="857250" cy="354330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5,000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76AFF0F-8E3D-40A8-B961-F7BD4FF25A2C}"/>
              </a:ext>
            </a:extLst>
          </p:cNvPr>
          <p:cNvSpPr txBox="1"/>
          <p:nvPr/>
        </p:nvSpPr>
        <p:spPr>
          <a:xfrm>
            <a:off x="8689823" y="4252913"/>
            <a:ext cx="857250" cy="354330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1,500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0D8EBE-81D9-4617-A303-50D2908A8823}"/>
              </a:ext>
            </a:extLst>
          </p:cNvPr>
          <p:cNvSpPr/>
          <p:nvPr/>
        </p:nvSpPr>
        <p:spPr>
          <a:xfrm>
            <a:off x="6915090" y="3504354"/>
            <a:ext cx="247396" cy="197477"/>
          </a:xfrm>
          <a:prstGeom prst="rect">
            <a:avLst/>
          </a:prstGeom>
          <a:pattFill prst="wdUpDiag">
            <a:fgClr>
              <a:srgbClr val="8A306E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501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2" b="22365"/>
          <a:stretch/>
        </p:blipFill>
        <p:spPr>
          <a:xfrm>
            <a:off x="-17" y="10"/>
            <a:ext cx="12192000" cy="685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Geography</a:t>
            </a:r>
          </a:p>
        </p:txBody>
      </p: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F1285379-6866-4637-ACA8-A2E29111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  <a:solidFill>
            <a:srgbClr val="8D405B"/>
          </a:solidFill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lt1"/>
                </a:solidFill>
              </a:rPr>
              <a:t>338 zip codes for single ticket buyers in both 16/17 and 17/18</a:t>
            </a:r>
          </a:p>
          <a:p>
            <a:r>
              <a:rPr lang="en-US" dirty="0">
                <a:solidFill>
                  <a:schemeClr val="lt1"/>
                </a:solidFill>
              </a:rPr>
              <a:t>93 zip codes had single ticket buyers in 16/17  but not in 17/18</a:t>
            </a:r>
          </a:p>
          <a:p>
            <a:r>
              <a:rPr lang="en-US" dirty="0">
                <a:solidFill>
                  <a:schemeClr val="lt1"/>
                </a:solidFill>
              </a:rPr>
              <a:t>56 zip codes had single ticket buyers in 18/19 but not in 17/18</a:t>
            </a:r>
          </a:p>
          <a:p>
            <a:r>
              <a:rPr lang="en-US" dirty="0">
                <a:solidFill>
                  <a:schemeClr val="lt1"/>
                </a:solidFill>
              </a:rPr>
              <a:t>Little change inside ATL zip codes</a:t>
            </a:r>
          </a:p>
          <a:p>
            <a:pPr marL="0" indent="0"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4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8" descr="image012">
            <a:extLst>
              <a:ext uri="{FF2B5EF4-FFF2-40B4-BE49-F238E27FC236}">
                <a16:creationId xmlns:a16="http://schemas.microsoft.com/office/drawing/2014/main" id="{CE24C1A7-EF4A-4F33-A959-EA723077E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8" r="20732"/>
          <a:stretch/>
        </p:blipFill>
        <p:spPr bwMode="auto">
          <a:xfrm>
            <a:off x="6893342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5165" y="2194713"/>
            <a:ext cx="7245920" cy="1833281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MEASURE(s):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What are we doing to improve retention?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613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12154383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Retention Strategy: Secure a “Second Date”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262658D-49F7-4081-97F4-53228C5EB80A}"/>
              </a:ext>
            </a:extLst>
          </p:cNvPr>
          <p:cNvSpPr txBox="1">
            <a:spLocks/>
          </p:cNvSpPr>
          <p:nvPr/>
        </p:nvSpPr>
        <p:spPr>
          <a:xfrm>
            <a:off x="-105137" y="2974813"/>
            <a:ext cx="3230302" cy="2538594"/>
          </a:xfrm>
          <a:prstGeom prst="rect">
            <a:avLst/>
          </a:prstGeom>
          <a:solidFill>
            <a:srgbClr val="8A306E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All first-time attendees sent offer to return for another show that season at 50% off (first time ever) or 30% (first time </a:t>
            </a:r>
            <a:r>
              <a:rPr lang="en-US" i="1" dirty="0"/>
              <a:t>this season</a:t>
            </a:r>
            <a:r>
              <a:rPr lang="en-US" dirty="0"/>
              <a:t>). 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AAB4391-77FB-4175-94E3-542A1D443531}"/>
              </a:ext>
            </a:extLst>
          </p:cNvPr>
          <p:cNvSpPr txBox="1">
            <a:spLocks/>
          </p:cNvSpPr>
          <p:nvPr/>
        </p:nvSpPr>
        <p:spPr>
          <a:xfrm>
            <a:off x="3345084" y="2644292"/>
            <a:ext cx="8704162" cy="3199637"/>
          </a:xfrm>
          <a:prstGeom prst="rect">
            <a:avLst/>
          </a:prstGeom>
          <a:solidFill>
            <a:srgbClr val="8A306E">
              <a:alpha val="80000"/>
            </a:srgbClr>
          </a:solidFill>
        </p:spPr>
        <p:txBody>
          <a:bodyPr vert="horz" lIns="91440" tIns="45720" rIns="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Typical cadence: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First touch—email: </a:t>
            </a:r>
            <a:br>
              <a:rPr lang="en-US" dirty="0"/>
            </a:br>
            <a:r>
              <a:rPr lang="en-US" dirty="0"/>
              <a:t>“</a:t>
            </a:r>
            <a:r>
              <a:rPr lang="en-US" i="1" dirty="0"/>
              <a:t>Thank you for attending Shakespeare in Love! We noticed this was your first time attending Alliance Theatre. We hope you had a great time and we'd love to see you back! Save 50% off your next show when you purchase by October 29. Don't let this incredible offer pass you by - order your tickets TODAY!”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Reminder postcard one week after end of run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Email the following week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Postcard 10 days later</a:t>
            </a:r>
          </a:p>
        </p:txBody>
      </p:sp>
    </p:spTree>
    <p:extLst>
      <p:ext uri="{BB962C8B-B14F-4D97-AF65-F5344CB8AC3E}">
        <p14:creationId xmlns:p14="http://schemas.microsoft.com/office/powerpoint/2010/main" val="1622132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10985340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Retention Strategy: Secure a “Second Date”</a:t>
            </a:r>
          </a:p>
        </p:txBody>
      </p:sp>
      <p:graphicFrame>
        <p:nvGraphicFramePr>
          <p:cNvPr id="10" name="Content Placeholder 11">
            <a:extLst>
              <a:ext uri="{FF2B5EF4-FFF2-40B4-BE49-F238E27FC236}">
                <a16:creationId xmlns:a16="http://schemas.microsoft.com/office/drawing/2014/main" id="{7EA01DFA-AD15-4A50-AAC5-B380D9C98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756375"/>
              </p:ext>
            </p:extLst>
          </p:nvPr>
        </p:nvGraphicFramePr>
        <p:xfrm>
          <a:off x="-105137" y="2644292"/>
          <a:ext cx="10985340" cy="2877024"/>
        </p:xfrm>
        <a:graphic>
          <a:graphicData uri="http://schemas.openxmlformats.org/drawingml/2006/table">
            <a:tbl>
              <a:tblPr firstRow="1" bandRow="1">
                <a:solidFill>
                  <a:srgbClr val="0A0622">
                    <a:alpha val="50196"/>
                  </a:srgbClr>
                </a:solidFill>
                <a:tableStyleId>{7E9639D4-E3E2-4D34-9284-5A2195B3D0D7}</a:tableStyleId>
              </a:tblPr>
              <a:tblGrid>
                <a:gridCol w="3021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2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</a:rPr>
                        <a:t>Offered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</a:rPr>
                        <a:t>Response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</a:rPr>
                        <a:t>Tickets</a:t>
                      </a:r>
                      <a:r>
                        <a:rPr lang="en-US" sz="2400" b="1" baseline="0" dirty="0">
                          <a:ln>
                            <a:noFill/>
                          </a:ln>
                        </a:rPr>
                        <a:t> Sold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</a:rPr>
                        <a:t>Dollar Value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6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First</a:t>
                      </a:r>
                      <a:r>
                        <a:rPr lang="en-US" sz="24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Time Ever </a:t>
                      </a:r>
                      <a:b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</a:b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(50% off)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6,546  HH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130 HH</a:t>
                      </a:r>
                      <a:r>
                        <a:rPr lang="en-US" sz="24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(2%)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347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$8,204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56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First</a:t>
                      </a:r>
                      <a:r>
                        <a:rPr lang="en-US" sz="24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Time This Season (30% off)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4,296 HH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192 HH</a:t>
                      </a:r>
                      <a:r>
                        <a:rPr lang="en-US" sz="24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(1.9%)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192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$6,345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97531" marR="97531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6235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865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Reactivate Former Subscribers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0972905-BA56-4002-93EF-D42F9C211514}"/>
              </a:ext>
            </a:extLst>
          </p:cNvPr>
          <p:cNvSpPr txBox="1">
            <a:spLocks/>
          </p:cNvSpPr>
          <p:nvPr/>
        </p:nvSpPr>
        <p:spPr>
          <a:xfrm>
            <a:off x="300941" y="3009418"/>
            <a:ext cx="4641448" cy="3194612"/>
          </a:xfrm>
          <a:prstGeom prst="rect">
            <a:avLst/>
          </a:prstGeom>
          <a:solidFill>
            <a:srgbClr val="8D405B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Faux Renewals </a:t>
            </a:r>
            <a:br>
              <a:rPr lang="en-US" dirty="0"/>
            </a:br>
            <a:r>
              <a:rPr lang="en-US" sz="2000" dirty="0"/>
              <a:t>(Lapsed in prior year)</a:t>
            </a:r>
          </a:p>
          <a:p>
            <a:pPr marL="457200" lvl="1" indent="0">
              <a:buNone/>
            </a:pPr>
            <a:endParaRPr lang="en-US" sz="2000" dirty="0"/>
          </a:p>
          <a:p>
            <a:pPr lvl="2"/>
            <a:r>
              <a:rPr lang="en-US" dirty="0"/>
              <a:t>1,140 HH targeted</a:t>
            </a:r>
          </a:p>
          <a:p>
            <a:pPr lvl="2"/>
            <a:r>
              <a:rPr lang="en-US" dirty="0"/>
              <a:t>101 (8.8%) purchased subscriptions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0D08C3A-B186-44C8-93E4-14A7B63D9F42}"/>
              </a:ext>
            </a:extLst>
          </p:cNvPr>
          <p:cNvSpPr txBox="1">
            <a:spLocks/>
          </p:cNvSpPr>
          <p:nvPr/>
        </p:nvSpPr>
        <p:spPr>
          <a:xfrm>
            <a:off x="5129513" y="3009418"/>
            <a:ext cx="4641448" cy="3194612"/>
          </a:xfrm>
          <a:prstGeom prst="rect">
            <a:avLst/>
          </a:prstGeom>
          <a:solidFill>
            <a:srgbClr val="8D405B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2-5 Year Lapsed Subscribers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r>
              <a:rPr lang="en-US" dirty="0"/>
              <a:t>1,754 HH targeted</a:t>
            </a:r>
          </a:p>
          <a:p>
            <a:pPr lvl="2"/>
            <a:r>
              <a:rPr lang="en-US" dirty="0"/>
              <a:t>37 (2%) purchased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4594F82-B211-4E56-82AB-806C3C960FF0}"/>
              </a:ext>
            </a:extLst>
          </p:cNvPr>
          <p:cNvSpPr txBox="1">
            <a:spLocks/>
          </p:cNvSpPr>
          <p:nvPr/>
        </p:nvSpPr>
        <p:spPr>
          <a:xfrm>
            <a:off x="-105137" y="2523150"/>
            <a:ext cx="6099858" cy="457723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900" dirty="0"/>
              <a:t>OFFER: Renew Your Prior Subscription</a:t>
            </a:r>
          </a:p>
        </p:txBody>
      </p:sp>
    </p:spTree>
    <p:extLst>
      <p:ext uri="{BB962C8B-B14F-4D97-AF65-F5344CB8AC3E}">
        <p14:creationId xmlns:p14="http://schemas.microsoft.com/office/powerpoint/2010/main" val="3442982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Convert Multi-Ticket Buyers to Subscribers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0972905-BA56-4002-93EF-D42F9C211514}"/>
              </a:ext>
            </a:extLst>
          </p:cNvPr>
          <p:cNvSpPr txBox="1">
            <a:spLocks/>
          </p:cNvSpPr>
          <p:nvPr/>
        </p:nvSpPr>
        <p:spPr>
          <a:xfrm>
            <a:off x="300941" y="3009418"/>
            <a:ext cx="4641448" cy="3194612"/>
          </a:xfrm>
          <a:prstGeom prst="rect">
            <a:avLst/>
          </a:prstGeom>
          <a:solidFill>
            <a:srgbClr val="8D405B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Choose Your Own</a:t>
            </a:r>
            <a:br>
              <a:rPr lang="en-US" dirty="0"/>
            </a:br>
            <a:r>
              <a:rPr lang="en-US" sz="2000" dirty="0"/>
              <a:t>(self-designed package of 3+ shows)</a:t>
            </a:r>
          </a:p>
          <a:p>
            <a:pPr marL="457200" lvl="1" indent="0">
              <a:buNone/>
            </a:pPr>
            <a:endParaRPr lang="en-US" sz="2000" dirty="0"/>
          </a:p>
          <a:p>
            <a:pPr lvl="2"/>
            <a:r>
              <a:rPr lang="en-US" dirty="0"/>
              <a:t>158 HH targeted</a:t>
            </a:r>
          </a:p>
          <a:p>
            <a:pPr lvl="2"/>
            <a:r>
              <a:rPr lang="en-US" dirty="0"/>
              <a:t>49 (31%) purchased subscriptions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0D08C3A-B186-44C8-93E4-14A7B63D9F42}"/>
              </a:ext>
            </a:extLst>
          </p:cNvPr>
          <p:cNvSpPr txBox="1">
            <a:spLocks/>
          </p:cNvSpPr>
          <p:nvPr/>
        </p:nvSpPr>
        <p:spPr>
          <a:xfrm>
            <a:off x="5129513" y="3009418"/>
            <a:ext cx="4641448" cy="3194612"/>
          </a:xfrm>
          <a:prstGeom prst="rect">
            <a:avLst/>
          </a:prstGeom>
          <a:solidFill>
            <a:srgbClr val="8D405B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Multi-single Ticket Buyers</a:t>
            </a:r>
            <a:br>
              <a:rPr lang="en-US" dirty="0"/>
            </a:br>
            <a:r>
              <a:rPr lang="en-US" sz="2000" dirty="0"/>
              <a:t>(High-frequency non-subscribers)</a:t>
            </a:r>
          </a:p>
          <a:p>
            <a:pPr marL="457200" lvl="1" indent="0">
              <a:buNone/>
            </a:pPr>
            <a:endParaRPr lang="en-US" sz="2000" dirty="0"/>
          </a:p>
          <a:p>
            <a:pPr lvl="2"/>
            <a:r>
              <a:rPr lang="en-US" dirty="0"/>
              <a:t>1,408 HH targeted</a:t>
            </a:r>
          </a:p>
          <a:p>
            <a:pPr lvl="2"/>
            <a:r>
              <a:rPr lang="en-US" dirty="0"/>
              <a:t>19 (1.3%) purchased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4594F82-B211-4E56-82AB-806C3C960FF0}"/>
              </a:ext>
            </a:extLst>
          </p:cNvPr>
          <p:cNvSpPr txBox="1">
            <a:spLocks/>
          </p:cNvSpPr>
          <p:nvPr/>
        </p:nvSpPr>
        <p:spPr>
          <a:xfrm>
            <a:off x="-105137" y="2523150"/>
            <a:ext cx="6099858" cy="457723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900" dirty="0"/>
              <a:t>OFFER: Upgrade to a Subscription</a:t>
            </a:r>
          </a:p>
        </p:txBody>
      </p:sp>
    </p:spTree>
    <p:extLst>
      <p:ext uri="{BB962C8B-B14F-4D97-AF65-F5344CB8AC3E}">
        <p14:creationId xmlns:p14="http://schemas.microsoft.com/office/powerpoint/2010/main" val="224239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New Subscriptions Up, Renewal Rate Increases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732AE625-A701-4630-83A6-252ED9967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088753"/>
              </p:ext>
            </p:extLst>
          </p:nvPr>
        </p:nvGraphicFramePr>
        <p:xfrm>
          <a:off x="-105137" y="2092476"/>
          <a:ext cx="529590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9F218A21-17C8-4D9B-8FCE-574D33328D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409491"/>
              </p:ext>
            </p:extLst>
          </p:nvPr>
        </p:nvGraphicFramePr>
        <p:xfrm>
          <a:off x="5152663" y="2092476"/>
          <a:ext cx="525780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4D72789-D9BC-4D37-9351-042C388A3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11280"/>
              </p:ext>
            </p:extLst>
          </p:nvPr>
        </p:nvGraphicFramePr>
        <p:xfrm>
          <a:off x="758464" y="5940602"/>
          <a:ext cx="87883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2015/16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2016/17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2017/18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2015/16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2016/17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2017/18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913B478-477B-4561-8853-9AD8C2073AD3}"/>
              </a:ext>
            </a:extLst>
          </p:cNvPr>
          <p:cNvSpPr txBox="1"/>
          <p:nvPr/>
        </p:nvSpPr>
        <p:spPr>
          <a:xfrm>
            <a:off x="4824458" y="4104147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6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                  64%	57%	74%</a:t>
            </a:r>
          </a:p>
        </p:txBody>
      </p:sp>
    </p:spTree>
    <p:extLst>
      <p:ext uri="{BB962C8B-B14F-4D97-AF65-F5344CB8AC3E}">
        <p14:creationId xmlns:p14="http://schemas.microsoft.com/office/powerpoint/2010/main" val="1221257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5165" y="2171564"/>
            <a:ext cx="7245920" cy="1983748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MEASURE(s):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How are we improving our processes and practices to streamline and bring greater efficiency?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525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C15A8D6-449B-44F9-A437-D975BD91DD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4575BE-5024-4A10-BACE-45B23533370D}"/>
              </a:ext>
            </a:extLst>
          </p:cNvPr>
          <p:cNvSpPr txBox="1">
            <a:spLocks/>
          </p:cNvSpPr>
          <p:nvPr/>
        </p:nvSpPr>
        <p:spPr>
          <a:xfrm>
            <a:off x="6792946" y="5886559"/>
            <a:ext cx="3751230" cy="106403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FA831DB-418B-4EDB-B955-13D8623E5D8F}"/>
              </a:ext>
            </a:extLst>
          </p:cNvPr>
          <p:cNvSpPr/>
          <p:nvPr/>
        </p:nvSpPr>
        <p:spPr>
          <a:xfrm>
            <a:off x="1701510" y="0"/>
            <a:ext cx="4570035" cy="4646628"/>
          </a:xfrm>
          <a:prstGeom prst="flowChartConnector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ANNUAL REVENUE</a:t>
            </a:r>
            <a:br>
              <a:rPr lang="en-US" sz="3600" b="1" dirty="0"/>
            </a:br>
            <a:r>
              <a:rPr lang="en-US" sz="2400" b="1" dirty="0"/>
              <a:t>50% Earned</a:t>
            </a:r>
            <a:br>
              <a:rPr lang="en-US" sz="2400" b="1" dirty="0"/>
            </a:br>
            <a:r>
              <a:rPr lang="en-US" sz="2400" b="1" dirty="0"/>
              <a:t>50% Contributed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DA88120-B08C-47CF-A0CC-0325BB4AF8E5}"/>
              </a:ext>
            </a:extLst>
          </p:cNvPr>
          <p:cNvSpPr/>
          <p:nvPr/>
        </p:nvSpPr>
        <p:spPr>
          <a:xfrm>
            <a:off x="5911514" y="627698"/>
            <a:ext cx="5920455" cy="792391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Single Ticket Sales: 70%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B3ED5-965A-4E5D-A84E-CBBA03578E8D}"/>
              </a:ext>
            </a:extLst>
          </p:cNvPr>
          <p:cNvSpPr txBox="1"/>
          <p:nvPr/>
        </p:nvSpPr>
        <p:spPr>
          <a:xfrm>
            <a:off x="7281102" y="1184270"/>
            <a:ext cx="46005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Subscriptions: 30%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4-play Alliance/Mainstage 	</a:t>
            </a:r>
            <a:r>
              <a:rPr lang="en-US" sz="2400" dirty="0">
                <a:solidFill>
                  <a:schemeClr val="bg1"/>
                </a:solidFill>
              </a:rPr>
              <a:t>(3,500 @ $156/</a:t>
            </a:r>
            <a:r>
              <a:rPr lang="en-US" sz="2400" dirty="0" err="1">
                <a:solidFill>
                  <a:schemeClr val="bg1"/>
                </a:solidFill>
              </a:rPr>
              <a:t>avg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3-play Hertz/Black Box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(1,596 @ $68/</a:t>
            </a:r>
            <a:r>
              <a:rPr lang="en-US" sz="2400" dirty="0" err="1">
                <a:solidFill>
                  <a:schemeClr val="bg1"/>
                </a:solidFill>
              </a:rPr>
              <a:t>avg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Choose Your Own </a:t>
            </a:r>
            <a:r>
              <a:rPr lang="en-US" sz="2400" dirty="0">
                <a:solidFill>
                  <a:schemeClr val="bg1"/>
                </a:solidFill>
              </a:rPr>
              <a:t>(CYO)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	(1,397 @ $65/</a:t>
            </a:r>
            <a:r>
              <a:rPr lang="en-US" sz="2400" dirty="0" err="1">
                <a:solidFill>
                  <a:schemeClr val="bg1"/>
                </a:solidFill>
              </a:rPr>
              <a:t>avg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7F43F-5E2F-4337-B09B-019954F63B3B}"/>
              </a:ext>
            </a:extLst>
          </p:cNvPr>
          <p:cNvSpPr txBox="1"/>
          <p:nvPr/>
        </p:nvSpPr>
        <p:spPr>
          <a:xfrm>
            <a:off x="7000305" y="251297"/>
            <a:ext cx="357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EARNED REVENUE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44C634-4161-421B-8E02-07CF56C928FB}"/>
              </a:ext>
            </a:extLst>
          </p:cNvPr>
          <p:cNvSpPr txBox="1"/>
          <p:nvPr/>
        </p:nvSpPr>
        <p:spPr>
          <a:xfrm>
            <a:off x="7060920" y="4009761"/>
            <a:ext cx="3980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CONTRIBUTED REVENUE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9221A-3888-4507-9BFA-2C2B63D071EC}"/>
              </a:ext>
            </a:extLst>
          </p:cNvPr>
          <p:cNvSpPr txBox="1"/>
          <p:nvPr/>
        </p:nvSpPr>
        <p:spPr>
          <a:xfrm>
            <a:off x="6961686" y="4513671"/>
            <a:ext cx="460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solidFill>
                  <a:schemeClr val="bg1"/>
                </a:solidFill>
              </a:rPr>
              <a:t>Individuals: 33%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Corporations: 33%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Foundations: 33%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97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Practices Cutting into Per-seat Revenue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3930128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 did not increase as supply decreased (Dynamic Pricing)</a:t>
            </a:r>
          </a:p>
          <a:p>
            <a:r>
              <a:rPr lang="en-US" i="1" dirty="0"/>
              <a:t>Reactive</a:t>
            </a:r>
            <a:r>
              <a:rPr lang="en-US" dirty="0"/>
              <a:t> reliance on discounts &amp; comps to fill houses to create “perception of success” (aka- full house at any cost)</a:t>
            </a:r>
          </a:p>
          <a:p>
            <a:pPr lvl="1"/>
            <a:r>
              <a:rPr lang="en-US" dirty="0"/>
              <a:t>History of comping up to 60% of seats for the slowest-selling Mainstage shows, and up to 80% for languishing Black Box shows </a:t>
            </a:r>
          </a:p>
          <a:p>
            <a:r>
              <a:rPr lang="en-US" dirty="0"/>
              <a:t>Solutions: </a:t>
            </a:r>
          </a:p>
          <a:p>
            <a:pPr lvl="1"/>
            <a:r>
              <a:rPr lang="en-US" dirty="0"/>
              <a:t>Rescale houses according to actual demand</a:t>
            </a:r>
          </a:p>
          <a:p>
            <a:pPr lvl="1"/>
            <a:r>
              <a:rPr lang="en-US" dirty="0"/>
              <a:t>Release single tickets in “waves” or “zones” to fill houses from front, creating a better patron experience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03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Ticket Inventory Management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3930128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Four Zone-releases in largest spaces-- all price points available in each zone</a:t>
            </a:r>
          </a:p>
          <a:p>
            <a:pPr lvl="1"/>
            <a:r>
              <a:rPr lang="en-US" dirty="0"/>
              <a:t>Houses appear fuller</a:t>
            </a:r>
          </a:p>
          <a:p>
            <a:pPr lvl="1"/>
            <a:r>
              <a:rPr lang="en-US" dirty="0"/>
              <a:t>Easier to manage front-of-house when shows fill from front</a:t>
            </a:r>
          </a:p>
          <a:p>
            <a:pPr lvl="1"/>
            <a:r>
              <a:rPr lang="en-US" dirty="0"/>
              <a:t>Greater ability to adjust pricing in response to demand</a:t>
            </a:r>
          </a:p>
          <a:p>
            <a:pPr lvl="1"/>
            <a:r>
              <a:rPr lang="en-US" dirty="0"/>
              <a:t>Good seats available at low price point—not just rear upper balcony</a:t>
            </a:r>
          </a:p>
          <a:p>
            <a:pPr marL="0" indent="0">
              <a:buNone/>
            </a:pPr>
            <a:r>
              <a:rPr lang="en-US" dirty="0"/>
              <a:t>NEW CHALLENGES: </a:t>
            </a:r>
          </a:p>
          <a:p>
            <a:pPr lvl="1"/>
            <a:r>
              <a:rPr lang="en-US" dirty="0"/>
              <a:t>Transparent communication to patrons so they don’t assume shows are sold out because a new zone hasn’t been opened</a:t>
            </a:r>
          </a:p>
          <a:p>
            <a:pPr lvl="1"/>
            <a:r>
              <a:rPr lang="en-US" dirty="0"/>
              <a:t>Using 12 houses that were not our own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6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Simplifying Pricing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3930128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 the Alliance worked with TRG Arts through the Audience Innovation Grant, single ticket buyers had 50 potential price points…to start with.</a:t>
            </a:r>
          </a:p>
          <a:p>
            <a:r>
              <a:rPr lang="en-US" dirty="0"/>
              <a:t>Now they have 12.</a:t>
            </a:r>
          </a:p>
          <a:p>
            <a:r>
              <a:rPr lang="en-US" dirty="0"/>
              <a:t>Scaling houses to better reflect and respond to demand</a:t>
            </a:r>
          </a:p>
          <a:p>
            <a:r>
              <a:rPr lang="en-US" dirty="0"/>
              <a:t>TRG Recommends moving from four different </a:t>
            </a:r>
            <a:r>
              <a:rPr lang="en-US" dirty="0" err="1"/>
              <a:t>scalings</a:t>
            </a:r>
            <a:r>
              <a:rPr lang="en-US" dirty="0"/>
              <a:t> to one. </a:t>
            </a:r>
          </a:p>
          <a:p>
            <a:pPr lvl="1"/>
            <a:r>
              <a:rPr lang="en-US" dirty="0"/>
              <a:t>We’re not convinced…</a:t>
            </a:r>
          </a:p>
        </p:txBody>
      </p:sp>
    </p:spTree>
    <p:extLst>
      <p:ext uri="{BB962C8B-B14F-4D97-AF65-F5344CB8AC3E}">
        <p14:creationId xmlns:p14="http://schemas.microsoft.com/office/powerpoint/2010/main" val="361148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C66CA0A2-866B-41F8-B37E-1F9832C11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 b="18040"/>
          <a:stretch/>
        </p:blipFill>
        <p:spPr>
          <a:xfrm>
            <a:off x="412671" y="1851259"/>
            <a:ext cx="3455745" cy="4602643"/>
          </a:xfrm>
          <a:prstGeom prst="rect">
            <a:avLst/>
          </a:prstGeom>
        </p:spPr>
      </p:pic>
      <p:pic>
        <p:nvPicPr>
          <p:cNvPr id="6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834FDFA-9AAC-4506-A5A1-4D7C38895A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8" t="7348" r="897" b="11292"/>
          <a:stretch/>
        </p:blipFill>
        <p:spPr>
          <a:xfrm rot="5400000">
            <a:off x="5990105" y="769777"/>
            <a:ext cx="3934058" cy="6094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474F4-5E78-4929-BD56-A118A1085841}"/>
              </a:ext>
            </a:extLst>
          </p:cNvPr>
          <p:cNvSpPr txBox="1"/>
          <p:nvPr/>
        </p:nvSpPr>
        <p:spPr>
          <a:xfrm>
            <a:off x="338413" y="1429078"/>
            <a:ext cx="180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BEFORE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9E2CD-3AC4-49C4-B2C7-85E4FE911475}"/>
              </a:ext>
            </a:extLst>
          </p:cNvPr>
          <p:cNvSpPr txBox="1"/>
          <p:nvPr/>
        </p:nvSpPr>
        <p:spPr>
          <a:xfrm>
            <a:off x="4835510" y="5681989"/>
            <a:ext cx="180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AFTER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95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Using Comps and Discounts (more) Strategically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3930128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Discount early, not late in sales ramp-up: reward early purchase</a:t>
            </a:r>
          </a:p>
          <a:p>
            <a:r>
              <a:rPr lang="en-US" dirty="0"/>
              <a:t>Audit Discount “creep”</a:t>
            </a:r>
          </a:p>
          <a:p>
            <a:pPr lvl="1"/>
            <a:r>
              <a:rPr lang="en-US" dirty="0"/>
              <a:t>Example: Seniors were given a surprisingly high discount for subscriptions</a:t>
            </a:r>
          </a:p>
          <a:p>
            <a:r>
              <a:rPr lang="en-US" dirty="0"/>
              <a:t>Tickets for Teachers</a:t>
            </a:r>
          </a:p>
          <a:p>
            <a:pPr lvl="1"/>
            <a:r>
              <a:rPr lang="en-US" dirty="0"/>
              <a:t>Teachers with a valid ID receive up to two (2) tickets for early shows</a:t>
            </a:r>
          </a:p>
          <a:p>
            <a:pPr lvl="1"/>
            <a:r>
              <a:rPr lang="en-US" dirty="0"/>
              <a:t>Build affinity with an influential group</a:t>
            </a:r>
          </a:p>
          <a:p>
            <a:pPr lvl="1"/>
            <a:r>
              <a:rPr lang="en-US" dirty="0"/>
              <a:t>Nearly 900 tickets distributed in 2017/2018</a:t>
            </a:r>
          </a:p>
          <a:p>
            <a:r>
              <a:rPr lang="en-US" dirty="0"/>
              <a:t>$10 Tuesday and Sunday Industry Nights for Atlanta actors and artists</a:t>
            </a:r>
          </a:p>
          <a:p>
            <a:pPr lvl="1"/>
            <a:r>
              <a:rPr lang="en-US" dirty="0"/>
              <a:t>Get out in front of low demand</a:t>
            </a:r>
          </a:p>
          <a:p>
            <a:pPr lvl="1"/>
            <a:r>
              <a:rPr lang="en-US" dirty="0"/>
              <a:t>Build affinity with an important group</a:t>
            </a:r>
          </a:p>
          <a:p>
            <a:r>
              <a:rPr lang="en-US" dirty="0"/>
              <a:t>These strategies require discipline so as not to return to old practices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E2D312-D05B-49E6-BFC4-C9F7032782D4}"/>
              </a:ext>
            </a:extLst>
          </p:cNvPr>
          <p:cNvSpPr txBox="1">
            <a:spLocks/>
          </p:cNvSpPr>
          <p:nvPr/>
        </p:nvSpPr>
        <p:spPr>
          <a:xfrm>
            <a:off x="10012815" y="2644292"/>
            <a:ext cx="1737225" cy="2796388"/>
          </a:xfrm>
          <a:prstGeom prst="rect">
            <a:avLst/>
          </a:prstGeom>
          <a:solidFill>
            <a:srgbClr val="8D405B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From 16/17 to 17/18, we reduced the number of comps from 25,916 to 16,809</a:t>
            </a:r>
          </a:p>
        </p:txBody>
      </p:sp>
    </p:spTree>
    <p:extLst>
      <p:ext uri="{BB962C8B-B14F-4D97-AF65-F5344CB8AC3E}">
        <p14:creationId xmlns:p14="http://schemas.microsoft.com/office/powerpoint/2010/main" val="2232112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5165" y="2183134"/>
            <a:ext cx="7245920" cy="1833281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RESULT(s):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What are specific results from the off-site season?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46528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Audience &amp; Revenue Growth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3698636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25,000 people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visited the Alliance Theatre for the first time during On the Road season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48%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DANCING GRANNY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attendees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brand new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CAROL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attendees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brand new – a new record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revenue ever for </a:t>
            </a:r>
            <a:r>
              <a:rPr lang="en-US" dirty="0">
                <a:solidFill>
                  <a:srgbClr val="FBE5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CHRISTMAS CAROL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$</a:t>
            </a:r>
            <a:r>
              <a:rPr lang="en-US" dirty="0">
                <a:solidFill>
                  <a:srgbClr val="FBE5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845,544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Cemented the student matinee program as a year-round program for public, private and homeschool groups with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58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matinee performances serving over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30,000 students</a:t>
            </a:r>
          </a:p>
        </p:txBody>
      </p:sp>
    </p:spTree>
    <p:extLst>
      <p:ext uri="{BB962C8B-B14F-4D97-AF65-F5344CB8AC3E}">
        <p14:creationId xmlns:p14="http://schemas.microsoft.com/office/powerpoint/2010/main" val="1346958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</a:rPr>
              <a:t>Audience &amp; Revenue Growth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4034992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great news is that they are coming back!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a retention campaign aimed at first-time patrons,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455 tickets were sold to returning patrons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came back for ANOTHER show during the On the Road Season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tells us they are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2–3x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likely to come back again</a:t>
            </a:r>
          </a:p>
          <a:p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Twice as many NEW subscribers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2018/19 season as 2017/18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start for a season ticket campaign in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years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 almost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Tickets for Teachers in 2017/18</a:t>
            </a:r>
          </a:p>
        </p:txBody>
      </p:sp>
    </p:spTree>
    <p:extLst>
      <p:ext uri="{BB962C8B-B14F-4D97-AF65-F5344CB8AC3E}">
        <p14:creationId xmlns:p14="http://schemas.microsoft.com/office/powerpoint/2010/main" val="3465254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5165" y="2183138"/>
            <a:ext cx="7245920" cy="1671235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PRACTICE(s):</a:t>
            </a:r>
          </a:p>
          <a:p>
            <a:pPr lvl="1"/>
            <a:br>
              <a:rPr lang="en-US" sz="2400" dirty="0"/>
            </a:br>
            <a:r>
              <a:rPr lang="en-US" sz="2400" dirty="0"/>
              <a:t>What else have we done differently?</a:t>
            </a:r>
          </a:p>
        </p:txBody>
      </p:sp>
    </p:spTree>
    <p:extLst>
      <p:ext uri="{BB962C8B-B14F-4D97-AF65-F5344CB8AC3E}">
        <p14:creationId xmlns:p14="http://schemas.microsoft.com/office/powerpoint/2010/main" val="3818188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THE NEWS YOU WISH TO SEE IN THE WORLD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4034992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year, the Alliance Theatre’s Content Team created </a:t>
            </a:r>
          </a:p>
          <a:p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 original videos, including: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venue videos &amp;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trailers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success of the year:  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Ashley Bryan Story</a:t>
            </a:r>
          </a:p>
          <a:p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210K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reached</a:t>
            </a:r>
          </a:p>
          <a:p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video views</a:t>
            </a:r>
          </a:p>
          <a:p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39,413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minutes viewed</a:t>
            </a:r>
          </a:p>
          <a:p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7,303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reactions, comment and shares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(1,209 shares)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ORGANICALLY!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59C78A-0FC5-4E4C-9519-ABE45F567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20175" r="21858" b="45439"/>
          <a:stretch/>
        </p:blipFill>
        <p:spPr>
          <a:xfrm rot="927871">
            <a:off x="6771623" y="3749352"/>
            <a:ext cx="3378941" cy="31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6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" y="0"/>
            <a:ext cx="12328989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Why Change? Why Now?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13077" y="1851949"/>
            <a:ext cx="10515600" cy="3999057"/>
          </a:xfrm>
        </p:spPr>
        <p:txBody>
          <a:bodyPr>
            <a:normAutofit/>
          </a:bodyPr>
          <a:lstStyle/>
          <a:p>
            <a:r>
              <a:rPr lang="en-US" dirty="0"/>
              <a:t>During the 42</a:t>
            </a:r>
            <a:r>
              <a:rPr lang="en-US" baseline="30000" dirty="0"/>
              <a:t>nd</a:t>
            </a:r>
            <a:r>
              <a:rPr lang="en-US" dirty="0"/>
              <a:t> Season, Alliance Theatre leadership and Board started to think about what the Theatre could mean to the community at 50 and beyond</a:t>
            </a:r>
          </a:p>
          <a:p>
            <a:endParaRPr lang="en-US" dirty="0"/>
          </a:p>
          <a:p>
            <a:r>
              <a:rPr lang="en-US" dirty="0"/>
              <a:t>It took 3 years to formulate the plan</a:t>
            </a:r>
          </a:p>
          <a:p>
            <a:endParaRPr lang="en-US" dirty="0"/>
          </a:p>
          <a:p>
            <a:r>
              <a:rPr lang="en-US" dirty="0"/>
              <a:t>2.5 years to raise the additional money needed to change</a:t>
            </a:r>
          </a:p>
          <a:p>
            <a:endParaRPr lang="en-US" dirty="0"/>
          </a:p>
          <a:p>
            <a:r>
              <a:rPr lang="en-US" dirty="0"/>
              <a:t>1.5 (</a:t>
            </a:r>
            <a:r>
              <a:rPr lang="en-US" dirty="0" err="1"/>
              <a:t>ish</a:t>
            </a:r>
            <a:r>
              <a:rPr lang="en-US" dirty="0"/>
              <a:t>!) years to build the new theatre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3D205-E131-4CA7-84E1-3FD10EAA5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791315-E5A5-43AF-AACA-FE0683273F45}"/>
              </a:ext>
            </a:extLst>
          </p:cNvPr>
          <p:cNvSpPr txBox="1">
            <a:spLocks/>
          </p:cNvSpPr>
          <p:nvPr/>
        </p:nvSpPr>
        <p:spPr>
          <a:xfrm>
            <a:off x="6792946" y="5886559"/>
            <a:ext cx="3751230" cy="106403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8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4208198-FF94-4E3F-B84A-3E12AEA86A1E}"/>
              </a:ext>
            </a:extLst>
          </p:cNvPr>
          <p:cNvSpPr txBox="1">
            <a:spLocks/>
          </p:cNvSpPr>
          <p:nvPr/>
        </p:nvSpPr>
        <p:spPr>
          <a:xfrm>
            <a:off x="-105137" y="1840375"/>
            <a:ext cx="8566231" cy="654230"/>
          </a:xfrm>
          <a:prstGeom prst="rect">
            <a:avLst/>
          </a:prstGeom>
          <a:solidFill>
            <a:srgbClr val="0F0F1B">
              <a:alpha val="84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MEDIA GROWTH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FACBAC-E4B0-4D1A-A12D-B1CB3EC05E2E}"/>
              </a:ext>
            </a:extLst>
          </p:cNvPr>
          <p:cNvSpPr txBox="1">
            <a:spLocks/>
          </p:cNvSpPr>
          <p:nvPr/>
        </p:nvSpPr>
        <p:spPr>
          <a:xfrm>
            <a:off x="-105137" y="2644292"/>
            <a:ext cx="10001491" cy="4034992"/>
          </a:xfrm>
          <a:prstGeom prst="rect">
            <a:avLst/>
          </a:prstGeom>
          <a:solidFill>
            <a:srgbClr val="675E8D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 up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4%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FY17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followers up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 is booming, proving to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our most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valuable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platform</a:t>
            </a:r>
          </a:p>
          <a:p>
            <a:pPr marL="914400" lvl="1" indent="-457200"/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37%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follower increase over last year </a:t>
            </a:r>
          </a:p>
          <a:p>
            <a:pPr marL="457200" lvl="1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(it was up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year before)</a:t>
            </a:r>
          </a:p>
          <a:p>
            <a:pPr marL="914400" lvl="1" indent="-457200"/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Instagram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takeovers this year</a:t>
            </a:r>
          </a:p>
          <a:p>
            <a:pPr marL="457200" lvl="1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One of our favorites: </a:t>
            </a:r>
            <a:r>
              <a:rPr lang="en-US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Norman the Dog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C8CDBD-08DF-4498-9E0C-46A6780F5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1281">
            <a:off x="6356695" y="3218365"/>
            <a:ext cx="3682580" cy="2718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9639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9802" y="2136838"/>
            <a:ext cx="7245920" cy="2180519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RESULT(s):</a:t>
            </a:r>
          </a:p>
          <a:p>
            <a:pPr lvl="1"/>
            <a:br>
              <a:rPr lang="en-US" sz="2400" dirty="0"/>
            </a:br>
            <a:r>
              <a:rPr lang="en-US" sz="2400" dirty="0"/>
              <a:t>What else about our bottom line has changed in this process?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869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838200" y="1828800"/>
            <a:ext cx="7245920" cy="567154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CONTRIBUTED REVENUE 5-YEAR TRENDS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8F6F8F9-3E9D-493B-833C-EFEDB3B731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591537"/>
              </p:ext>
            </p:extLst>
          </p:nvPr>
        </p:nvGraphicFramePr>
        <p:xfrm>
          <a:off x="355540" y="2395954"/>
          <a:ext cx="8302323" cy="4462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569DD9-896E-4263-9260-04A3FBC9E1AE}"/>
              </a:ext>
            </a:extLst>
          </p:cNvPr>
          <p:cNvSpPr txBox="1"/>
          <p:nvPr/>
        </p:nvSpPr>
        <p:spPr>
          <a:xfrm>
            <a:off x="8821939" y="3345078"/>
            <a:ext cx="2338177" cy="2308324"/>
          </a:xfrm>
          <a:prstGeom prst="rect">
            <a:avLst/>
          </a:prstGeom>
          <a:solidFill>
            <a:schemeClr val="bg1">
              <a:alpha val="76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Annual Totals</a:t>
            </a:r>
            <a:endParaRPr lang="en-US" dirty="0"/>
          </a:p>
          <a:p>
            <a:r>
              <a:rPr lang="en-US" sz="2400" b="1" dirty="0">
                <a:solidFill>
                  <a:schemeClr val="accent1"/>
                </a:solidFill>
              </a:rPr>
              <a:t>FY14: $4,503,060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FY15: $4,469,210</a:t>
            </a:r>
          </a:p>
          <a:p>
            <a:r>
              <a:rPr lang="en-US" sz="2400" b="1" dirty="0">
                <a:solidFill>
                  <a:schemeClr val="accent3"/>
                </a:solidFill>
              </a:rPr>
              <a:t>FY16: $5,724,891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FY17: $6,120,893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FY18: $6,241,260</a:t>
            </a:r>
          </a:p>
        </p:txBody>
      </p:sp>
    </p:spTree>
    <p:extLst>
      <p:ext uri="{BB962C8B-B14F-4D97-AF65-F5344CB8AC3E}">
        <p14:creationId xmlns:p14="http://schemas.microsoft.com/office/powerpoint/2010/main" val="853840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838200" y="1828800"/>
            <a:ext cx="9486418" cy="567154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EMPLOYING BETTER DATA TO DRIVE NET PROFIT: DEVELOPMENT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BEA652F-40F4-402F-BD83-F82CCA92D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699589"/>
              </p:ext>
            </p:extLst>
          </p:nvPr>
        </p:nvGraphicFramePr>
        <p:xfrm>
          <a:off x="0" y="2513879"/>
          <a:ext cx="11063335" cy="293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 Box 2">
            <a:extLst>
              <a:ext uri="{FF2B5EF4-FFF2-40B4-BE49-F238E27FC236}">
                <a16:creationId xmlns:a16="http://schemas.microsoft.com/office/drawing/2014/main" id="{ECEA24C8-7356-423C-B585-21C941DE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79" y="3669792"/>
            <a:ext cx="1813594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Profit FY10: $2,664,775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475561-B369-483A-BEBA-47A058CF2403}"/>
              </a:ext>
            </a:extLst>
          </p:cNvPr>
          <p:cNvCxnSpPr>
            <a:cxnSpLocks/>
          </p:cNvCxnSpPr>
          <p:nvPr/>
        </p:nvCxnSpPr>
        <p:spPr>
          <a:xfrm>
            <a:off x="6888952" y="3456529"/>
            <a:ext cx="0" cy="9131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>
            <a:extLst>
              <a:ext uri="{FF2B5EF4-FFF2-40B4-BE49-F238E27FC236}">
                <a16:creationId xmlns:a16="http://schemas.microsoft.com/office/drawing/2014/main" id="{69FA13EC-5B51-4DCA-AEF1-3E7CE6F42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653" y="3659606"/>
            <a:ext cx="1778694" cy="27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Corporate Phil. Integration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6DDAD95A-38F4-4771-9583-E6E5D6845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789" y="3643116"/>
            <a:ext cx="188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Profit FY18: $5,167,260</a:t>
            </a:r>
          </a:p>
        </p:txBody>
      </p:sp>
    </p:spTree>
    <p:extLst>
      <p:ext uri="{BB962C8B-B14F-4D97-AF65-F5344CB8AC3E}">
        <p14:creationId xmlns:p14="http://schemas.microsoft.com/office/powerpoint/2010/main" val="3475382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838200" y="1828800"/>
            <a:ext cx="9486418" cy="567154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OFF-SITE TEAMS + DATA = $199,300 IN NEW SPONSORSHIPS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05E504-3A23-45EE-8366-CD856AC7A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51" y="2428457"/>
            <a:ext cx="1524682" cy="19731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8BB40E-BDD7-4C89-A8D2-C249E57A9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32" y="4541165"/>
            <a:ext cx="1463823" cy="18943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648D64-B986-4FE4-B23F-481D26237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96" y="4540937"/>
            <a:ext cx="1401694" cy="1813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3BCDF1-0228-4486-B9B1-E48D72E78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22" y="2469252"/>
            <a:ext cx="2616142" cy="33855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4B7FAA-D4F6-4BD5-B303-731313FD95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452" y="2464270"/>
            <a:ext cx="1910267" cy="2472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C9991D-74FB-4B0A-963A-C27C321A1F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58" y="2464270"/>
            <a:ext cx="1736478" cy="22472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6C40D7-82CF-4542-9759-30F37EA6CB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475" y="2435261"/>
            <a:ext cx="1514168" cy="1959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7FBEBC-FA03-4B96-8205-E22497A543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187" y="2428457"/>
            <a:ext cx="1322535" cy="171151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5053AD4-D9D5-4321-B6F5-99E62F944237}"/>
              </a:ext>
            </a:extLst>
          </p:cNvPr>
          <p:cNvSpPr/>
          <p:nvPr/>
        </p:nvSpPr>
        <p:spPr>
          <a:xfrm rot="20729299">
            <a:off x="-361073" y="3209157"/>
            <a:ext cx="303912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$81,500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2D19D9-DBD9-47A7-BF8A-29691CD8590A}"/>
              </a:ext>
            </a:extLst>
          </p:cNvPr>
          <p:cNvSpPr/>
          <p:nvPr/>
        </p:nvSpPr>
        <p:spPr>
          <a:xfrm rot="20750599">
            <a:off x="2106875" y="3499743"/>
            <a:ext cx="248925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$49,800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0CD1E8-6671-499C-AD0F-5F30EF4DDAEA}"/>
              </a:ext>
            </a:extLst>
          </p:cNvPr>
          <p:cNvSpPr/>
          <p:nvPr/>
        </p:nvSpPr>
        <p:spPr>
          <a:xfrm rot="20750599">
            <a:off x="4209833" y="3245171"/>
            <a:ext cx="234052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$25,000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EE6724-A276-4CB3-B0B1-18C2B6386FEA}"/>
              </a:ext>
            </a:extLst>
          </p:cNvPr>
          <p:cNvSpPr/>
          <p:nvPr/>
        </p:nvSpPr>
        <p:spPr>
          <a:xfrm rot="20750599">
            <a:off x="6300803" y="3228679"/>
            <a:ext cx="174979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$11,500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EA83C3-828F-4297-A197-22E363D08AF3}"/>
              </a:ext>
            </a:extLst>
          </p:cNvPr>
          <p:cNvSpPr/>
          <p:nvPr/>
        </p:nvSpPr>
        <p:spPr>
          <a:xfrm rot="20579965">
            <a:off x="7876195" y="3227320"/>
            <a:ext cx="174979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$10,500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8AA516-078C-403D-BF88-476C623337DD}"/>
              </a:ext>
            </a:extLst>
          </p:cNvPr>
          <p:cNvSpPr/>
          <p:nvPr/>
        </p:nvSpPr>
        <p:spPr>
          <a:xfrm rot="20473700">
            <a:off x="9428094" y="3004654"/>
            <a:ext cx="174979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$10,000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5B3D82-231F-4CCD-B006-32B7D6B854ED}"/>
              </a:ext>
            </a:extLst>
          </p:cNvPr>
          <p:cNvSpPr/>
          <p:nvPr/>
        </p:nvSpPr>
        <p:spPr>
          <a:xfrm rot="20750599">
            <a:off x="6183324" y="4887593"/>
            <a:ext cx="183309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$8,500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68C8C7-96EE-4D59-87F9-DFEFA389B7A8}"/>
              </a:ext>
            </a:extLst>
          </p:cNvPr>
          <p:cNvSpPr/>
          <p:nvPr/>
        </p:nvSpPr>
        <p:spPr>
          <a:xfrm rot="20750599">
            <a:off x="8018636" y="5143349"/>
            <a:ext cx="174979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$2,500</a:t>
            </a:r>
          </a:p>
        </p:txBody>
      </p:sp>
    </p:spTree>
    <p:extLst>
      <p:ext uri="{BB962C8B-B14F-4D97-AF65-F5344CB8AC3E}">
        <p14:creationId xmlns:p14="http://schemas.microsoft.com/office/powerpoint/2010/main" val="2310506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9802" y="2136838"/>
            <a:ext cx="7245920" cy="3164367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NEXT STEP(s):</a:t>
            </a:r>
          </a:p>
          <a:p>
            <a:pPr lvl="1"/>
            <a:br>
              <a:rPr lang="en-US" sz="2400" dirty="0"/>
            </a:br>
            <a:r>
              <a:rPr lang="en-US" sz="2400" dirty="0"/>
              <a:t>What will we take away from our Audience Innovation Grant?</a:t>
            </a:r>
          </a:p>
          <a:p>
            <a:pPr lvl="1"/>
            <a:endParaRPr lang="en-US" sz="2400" b="1" dirty="0"/>
          </a:p>
          <a:p>
            <a:pPr lvl="1"/>
            <a:r>
              <a:rPr lang="en-US" sz="2400" dirty="0"/>
              <a:t>What projects are on the horizon for us to continue this process?</a:t>
            </a:r>
          </a:p>
        </p:txBody>
      </p:sp>
    </p:spTree>
    <p:extLst>
      <p:ext uri="{BB962C8B-B14F-4D97-AF65-F5344CB8AC3E}">
        <p14:creationId xmlns:p14="http://schemas.microsoft.com/office/powerpoint/2010/main" val="2954193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640080" y="1931098"/>
            <a:ext cx="9235440" cy="4542446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LEARNING(s):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not measured is not managed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Change only gets harder with age and size (so don’t wait)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True, effective change is a long-game (with some short term gains)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Our board is our very best asset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Patrons notice and appreciate responsive, dynamic 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no substitutes for vision or engagement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9846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19802" y="2136838"/>
            <a:ext cx="7245920" cy="4356559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COMING SOON(s):</a:t>
            </a:r>
          </a:p>
          <a:p>
            <a:pPr lvl="1"/>
            <a:br>
              <a:rPr lang="en-US" sz="2400" dirty="0"/>
            </a:br>
            <a:r>
              <a:rPr lang="en-US" sz="2400" dirty="0"/>
              <a:t>Membership model(s)</a:t>
            </a:r>
          </a:p>
          <a:p>
            <a:pPr lvl="1"/>
            <a:endParaRPr lang="en-US" sz="2400" b="1" dirty="0"/>
          </a:p>
          <a:p>
            <a:pPr lvl="1"/>
            <a:r>
              <a:rPr lang="en-US" sz="2400" dirty="0"/>
              <a:t>Merged vertical(s) within Marketing &amp; Development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Therapy and Adult Beverages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 new data consultancy…</a:t>
            </a:r>
          </a:p>
        </p:txBody>
      </p:sp>
    </p:spTree>
    <p:extLst>
      <p:ext uri="{BB962C8B-B14F-4D97-AF65-F5344CB8AC3E}">
        <p14:creationId xmlns:p14="http://schemas.microsoft.com/office/powerpoint/2010/main" val="553463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253DB1-66D2-47CE-A3FE-4E8FDC985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62E463-4CAA-4123-91F9-D01E1944EDFE}"/>
              </a:ext>
            </a:extLst>
          </p:cNvPr>
          <p:cNvSpPr txBox="1"/>
          <p:nvPr/>
        </p:nvSpPr>
        <p:spPr>
          <a:xfrm>
            <a:off x="4953963" y="6180881"/>
            <a:ext cx="5023412" cy="58477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See you soon at the (all-new)</a:t>
            </a:r>
          </a:p>
        </p:txBody>
      </p:sp>
    </p:spTree>
    <p:extLst>
      <p:ext uri="{BB962C8B-B14F-4D97-AF65-F5344CB8AC3E}">
        <p14:creationId xmlns:p14="http://schemas.microsoft.com/office/powerpoint/2010/main" val="276084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Brand New Coca-Cola Stage at the Alliance Theatre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4737BB85-44C7-4BAB-9856-9B6A29BD1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498" y="1747729"/>
            <a:ext cx="9571302" cy="10669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January 2019, after the completion of a $30+M complete reimagining of the space, the new Coca-Cola Stage will open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53DB1-66D2-47CE-A3FE-4E8FDC985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CB5BD3-63D6-4802-A948-DAEA193C45BE}"/>
              </a:ext>
            </a:extLst>
          </p:cNvPr>
          <p:cNvSpPr txBox="1">
            <a:spLocks/>
          </p:cNvSpPr>
          <p:nvPr/>
        </p:nvSpPr>
        <p:spPr>
          <a:xfrm>
            <a:off x="6792946" y="5886559"/>
            <a:ext cx="3751230" cy="106403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0DC4BA-45A5-45E2-928D-B44C2F426EDD}"/>
              </a:ext>
            </a:extLst>
          </p:cNvPr>
          <p:cNvSpPr txBox="1">
            <a:spLocks/>
          </p:cNvSpPr>
          <p:nvPr/>
        </p:nvSpPr>
        <p:spPr>
          <a:xfrm>
            <a:off x="1782498" y="2678427"/>
            <a:ext cx="9906967" cy="2163353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more intimate 650-seat theater will feature a one-of-a-kind sculptural design, vastly improved acoustics/sight lines, and transformed rehearsal, education, and artist support spaces, including a completely new costume shop</a:t>
            </a:r>
          </a:p>
          <a:p>
            <a:pPr marL="0" indent="0">
              <a:buNone/>
            </a:pPr>
            <a:r>
              <a:rPr lang="en-US" dirty="0"/>
              <a:t>To complete the renovation, the Mainstage and Black Box were completely unavailable for 2017-18 season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E20EE7-B5F4-4A97-8C12-3955A6DCB7F0}"/>
              </a:ext>
            </a:extLst>
          </p:cNvPr>
          <p:cNvSpPr txBox="1">
            <a:spLocks/>
          </p:cNvSpPr>
          <p:nvPr/>
        </p:nvSpPr>
        <p:spPr>
          <a:xfrm>
            <a:off x="1809546" y="5028412"/>
            <a:ext cx="6893689" cy="1160708"/>
          </a:xfrm>
          <a:prstGeom prst="rect">
            <a:avLst/>
          </a:prstGeom>
          <a:solidFill>
            <a:srgbClr val="ECE5DB">
              <a:alpha val="46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EBB38A"/>
                </a:solidFill>
                <a:latin typeface="calibri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But where did we perform during construction?</a:t>
            </a:r>
          </a:p>
        </p:txBody>
      </p:sp>
    </p:spTree>
    <p:extLst>
      <p:ext uri="{BB962C8B-B14F-4D97-AF65-F5344CB8AC3E}">
        <p14:creationId xmlns:p14="http://schemas.microsoft.com/office/powerpoint/2010/main" val="174895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A5445C-1F1F-442E-A97D-62BB1E1DC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8" y="0"/>
            <a:ext cx="9275178" cy="69580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BAC3F30-2936-4B64-8C70-20350EEA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9" y="782138"/>
            <a:ext cx="2333263" cy="2696902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12 Shows in </a:t>
            </a:r>
            <a:br>
              <a:rPr lang="en-US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13 Unique Venues</a:t>
            </a:r>
          </a:p>
        </p:txBody>
      </p:sp>
    </p:spTree>
    <p:extLst>
      <p:ext uri="{BB962C8B-B14F-4D97-AF65-F5344CB8AC3E}">
        <p14:creationId xmlns:p14="http://schemas.microsoft.com/office/powerpoint/2010/main" val="376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2D62E3-2CC8-4C00-8EFA-7F3BA38A8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84" y="2029525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444335-5B40-4DB8-8E61-99324DB44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" y="3987478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0B9B18-3A54-472B-82AC-8C2E83193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84" y="3987478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E2D1A6-CF59-46B3-93DB-97F2A9BF6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84" y="3987478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86567F-4D6B-427D-A5C5-04A241C96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46" y="2019133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43A589-9A0D-4213-A368-8975124341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90" y="3987478"/>
            <a:ext cx="1828800" cy="18251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996D16-832E-4838-9DC4-4BD281586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60" y="2031356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897E56-0B6D-4E56-B828-D59B7A5AE6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78" y="3987478"/>
            <a:ext cx="1828800" cy="18306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AA2204-0EB4-48EF-A3F6-0AC4A13DFD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133"/>
            <a:ext cx="1828800" cy="1830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357F25-2BC9-422B-86AC-197F80FDD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22" y="2024922"/>
            <a:ext cx="1828800" cy="18398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59491E-0E39-4457-8C47-22E83107DF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60" y="3987478"/>
            <a:ext cx="1828800" cy="18306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2FDC20-BA55-4B3A-B899-72C9CA4C9D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98" y="2029525"/>
            <a:ext cx="1828800" cy="18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73040" y="2055813"/>
            <a:ext cx="7245920" cy="4055620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THE QUESTION(s):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How do we want to change the organization to be ready for a new venue, an ever-changing city, and a new half-century of patron development?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Can we take advantage of this unique off-campus season to attract new patrons? </a:t>
            </a:r>
          </a:p>
        </p:txBody>
      </p:sp>
    </p:spTree>
    <p:extLst>
      <p:ext uri="{BB962C8B-B14F-4D97-AF65-F5344CB8AC3E}">
        <p14:creationId xmlns:p14="http://schemas.microsoft.com/office/powerpoint/2010/main" val="1640300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B505-376A-4335-A6B0-CAECB16F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79790-FFC4-403C-9096-86C046FE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45832" r="70" b="-8876"/>
          <a:stretch/>
        </p:blipFill>
        <p:spPr>
          <a:xfrm>
            <a:off x="-451413" y="0"/>
            <a:ext cx="12643413" cy="79749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A9F0-B206-4B80-B885-9A387314B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028" y="5943600"/>
            <a:ext cx="1840941" cy="735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1B6FC7-03C0-4713-8302-09EAD9797104}"/>
              </a:ext>
            </a:extLst>
          </p:cNvPr>
          <p:cNvSpPr/>
          <p:nvPr/>
        </p:nvSpPr>
        <p:spPr>
          <a:xfrm>
            <a:off x="2473040" y="2055813"/>
            <a:ext cx="7245920" cy="4460734"/>
          </a:xfrm>
          <a:prstGeom prst="rect">
            <a:avLst/>
          </a:prstGeom>
          <a:solidFill>
            <a:srgbClr val="892F6D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numCol="1" rtlCol="0" anchor="ctr"/>
          <a:lstStyle/>
          <a:p>
            <a:pPr lvl="1"/>
            <a:r>
              <a:rPr lang="en-US" sz="2400" dirty="0"/>
              <a:t>THE PARTNER(s):</a:t>
            </a:r>
          </a:p>
          <a:p>
            <a:pPr lvl="1"/>
            <a:br>
              <a:rPr lang="en-US" sz="2400" dirty="0"/>
            </a:br>
            <a:r>
              <a:rPr lang="en-US" sz="2400" b="1" dirty="0"/>
              <a:t>TRG Arts</a:t>
            </a:r>
            <a:r>
              <a:rPr lang="en-US" sz="2400" dirty="0"/>
              <a:t>- funded through an Audience Innovation Grant from the Audience Building Roundtable</a:t>
            </a:r>
          </a:p>
          <a:p>
            <a:pPr lvl="1"/>
            <a:endParaRPr lang="en-US" sz="2400" dirty="0"/>
          </a:p>
          <a:p>
            <a:pPr lvl="1"/>
            <a:r>
              <a:rPr lang="en-US" sz="2400" b="1" dirty="0"/>
              <a:t>Alliance Theatre Board of Directors</a:t>
            </a:r>
            <a:r>
              <a:rPr lang="en-US" sz="2400" dirty="0"/>
              <a:t>- multiple organizational, financial, and retail consultants volunteered services and counsel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The Woodruff Arts Center</a:t>
            </a:r>
            <a:r>
              <a:rPr lang="en-US" sz="2400" dirty="0"/>
              <a:t>- designed a campus-wide capital &amp; endowment campaign around the Alliance project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6729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10661</TotalTime>
  <Words>1653</Words>
  <Application>Microsoft Office PowerPoint</Application>
  <PresentationFormat>Widescreen</PresentationFormat>
  <Paragraphs>346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Narrow</vt:lpstr>
      <vt:lpstr>Calibri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Why Change? Why Now?</vt:lpstr>
      <vt:lpstr>Brand New Coca-Cola Stage at the Alliance Theatre</vt:lpstr>
      <vt:lpstr>12 Shows in  13 Unique Venues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Myers</dc:creator>
  <cp:lastModifiedBy>Jamie Clements</cp:lastModifiedBy>
  <cp:revision>352</cp:revision>
  <dcterms:created xsi:type="dcterms:W3CDTF">2018-05-15T21:55:45Z</dcterms:created>
  <dcterms:modified xsi:type="dcterms:W3CDTF">2018-07-26T21:41:11Z</dcterms:modified>
</cp:coreProperties>
</file>