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/>
      <p:regular r:id="rId17"/>
      <p:bold r:id="rId18"/>
    </p:embeddedFont>
    <p:embeddedFont>
      <p:font typeface="Averag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19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1463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68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1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04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5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5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29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2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0198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8296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0197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93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80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73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03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5420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5"/>
              </a:buClr>
              <a:buSzPct val="100000"/>
              <a:buFont typeface="Oswald"/>
              <a:buNone/>
              <a:defRPr sz="3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verage"/>
              <a:defRPr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verage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165350"/>
            <a:ext cx="7801500" cy="1854900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5500"/>
          </a:p>
          <a:p>
            <a:pPr lvl="0" algn="l" rtl="0">
              <a:spcBef>
                <a:spcPts val="0"/>
              </a:spcBef>
              <a:buNone/>
            </a:pPr>
            <a:endParaRPr sz="5500"/>
          </a:p>
          <a:p>
            <a:pPr lvl="0" algn="l" rtl="0">
              <a:spcBef>
                <a:spcPts val="0"/>
              </a:spcBef>
              <a:buNone/>
            </a:pPr>
            <a:endParaRPr sz="5500"/>
          </a:p>
          <a:p>
            <a:pPr lvl="0" algn="l" rtl="0">
              <a:spcBef>
                <a:spcPts val="0"/>
              </a:spcBef>
              <a:buNone/>
            </a:pPr>
            <a:r>
              <a:rPr lang="en" sz="5500"/>
              <a:t>Working Strategically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5500"/>
              <a:t>to Build Audiences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71250" y="4065800"/>
            <a:ext cx="4001400" cy="717600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600"/>
              <a:t>Rachel May	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1600"/>
              <a:t>Producing Artistic Director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600"/>
              <a:t>Synchronicity Theatre</a:t>
            </a:r>
          </a:p>
        </p:txBody>
      </p:sp>
      <p:pic>
        <p:nvPicPr>
          <p:cNvPr id="61" name="Shape 61" descr="IMG_95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599" y="2013438"/>
            <a:ext cx="2597106" cy="173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ABOLEYN-22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50" y="2012287"/>
            <a:ext cx="2600550" cy="17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837" y="2012300"/>
            <a:ext cx="2597122" cy="17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New </a:t>
            </a:r>
            <a:r>
              <a:rPr lang="en" dirty="0" smtClean="0"/>
              <a:t>Performance </a:t>
            </a:r>
            <a:r>
              <a:rPr lang="en" dirty="0"/>
              <a:t>Experiences - PJs &amp; Play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5152200" cy="382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>
                <a:solidFill>
                  <a:srgbClr val="FFFFFF"/>
                </a:solidFill>
              </a:rPr>
              <a:t>In the past, audiences were consistently tiny for Friday evening performances of our Family Series productions.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>
                <a:solidFill>
                  <a:srgbClr val="FFFFFF"/>
                </a:solidFill>
              </a:rPr>
              <a:t>We moved the Friday Family Series performance time from 7:30pm to 7:00pm and introduced the “PJs and Play” concept: young patrons get cookies and milk and are free to wear their pajamas to the theatre!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>
                <a:solidFill>
                  <a:srgbClr val="FFFFFF"/>
                </a:solidFill>
              </a:rPr>
              <a:t>This season, the average Friday Family Series house was 106, which is 76% capacity!  Plus audiences had a lot of fun with the experience.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 descr="IMG_20161216_1835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475" y="900300"/>
            <a:ext cx="2865732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Customer Journey Mapping	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15092"/>
            <a:ext cx="3764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 launched a customer journey mapping process with the consulting support of TRG.  The project will include four components: a Patronshed analysis, social media scan, TRG Arts individual ticket plan and a journey map survey process.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We are still in the beginning stages of gathering data so no results yet...stay tuned!   </a:t>
            </a:r>
          </a:p>
        </p:txBody>
      </p:sp>
      <p:pic>
        <p:nvPicPr>
          <p:cNvPr id="129" name="Shape 129" descr="Businessman pulling wheeled luggage by world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200" y="1170125"/>
            <a:ext cx="4763397" cy="31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317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While transitioning to a new patron/donor management system was definitely the right move for us, we did experience a learning curve this season with the move to Spektrix!  We’re still learning how to utilize all of the important tools this system offers us as a small theatre.</a:t>
            </a:r>
          </a:p>
        </p:txBody>
      </p:sp>
      <p:pic>
        <p:nvPicPr>
          <p:cNvPr id="136" name="Shape 136" descr="m3c5zzFZ.jpg"/>
          <p:cNvPicPr preferRelativeResize="0"/>
          <p:nvPr/>
        </p:nvPicPr>
        <p:blipFill rotWithShape="1">
          <a:blip r:embed="rId3">
            <a:alphaModFix/>
          </a:blip>
          <a:srcRect l="-4600" t="-6899" r="4600" b="6900"/>
          <a:stretch/>
        </p:blipFill>
        <p:spPr>
          <a:xfrm>
            <a:off x="5437599" y="688550"/>
            <a:ext cx="3312399" cy="33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7249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RECOMMENDATIONS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76075" y="701026"/>
            <a:ext cx="7324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b="1" dirty="0">
                <a:solidFill>
                  <a:srgbClr val="FFFFFF"/>
                </a:solidFill>
              </a:rPr>
              <a:t>Be strategic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◆"/>
            </a:pPr>
            <a:r>
              <a:rPr lang="en" sz="1800" dirty="0">
                <a:solidFill>
                  <a:srgbClr val="FFFFFF"/>
                </a:solidFill>
              </a:rPr>
              <a:t>A large portion of our  grant funds supported the transition to Spektrix, which was an important strategic move for us to streamline data collection and analysis.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b="1" dirty="0">
                <a:solidFill>
                  <a:srgbClr val="FFFFFF"/>
                </a:solidFill>
              </a:rPr>
              <a:t>Utilize your resources and partners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ct val="100000"/>
              <a:buChar char="◆"/>
            </a:pPr>
            <a:r>
              <a:rPr lang="en" sz="1800" dirty="0">
                <a:solidFill>
                  <a:srgbClr val="FFFFFF"/>
                </a:solidFill>
              </a:rPr>
              <a:t>The consultant support of TRG will enable us to analyze our data more thoroughly than we’d be able to without support.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  <a:buChar char="➔"/>
            </a:pPr>
            <a:r>
              <a:rPr lang="en" b="1" dirty="0">
                <a:solidFill>
                  <a:srgbClr val="FFFFFF"/>
                </a:solidFill>
              </a:rPr>
              <a:t>Try something </a:t>
            </a:r>
            <a:r>
              <a:rPr lang="en" b="1" dirty="0" smtClean="0">
                <a:solidFill>
                  <a:srgbClr val="FFFFFF"/>
                </a:solidFill>
              </a:rPr>
              <a:t>new!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Char char="◆"/>
            </a:pPr>
            <a:r>
              <a:rPr lang="en" sz="1800" dirty="0" smtClean="0">
                <a:solidFill>
                  <a:srgbClr val="FFFFFF"/>
                </a:solidFill>
              </a:rPr>
              <a:t>Our new performance initiatives including Pay What You Can Wednesdays and Friday night PJs &amp; Play generated great results!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A NEW HOME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119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years ago, Synchronicity moved into our first-ever performance home.  Prior to this move, we were a ‘nomadic’ company, renting from various venues around town for our productions.  With tremendous support from the entire community, we renovated and opened a 140-seat house in the heart of Midtown Atlanta in the Fall of 2014.  Since that time, our mandate has been clear and focused – </a:t>
            </a:r>
            <a:r>
              <a:rPr lang="en" sz="1800" b="1"/>
              <a:t>we are working to build visibility and audiences for our work, in order to achieve our vision to uplift the voices of women and girls through great theatre. 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378" y="1263275"/>
            <a:ext cx="3389797" cy="355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n" b="1">
                <a:solidFill>
                  <a:srgbClr val="FFFFFF"/>
                </a:solidFill>
              </a:rPr>
              <a:t>Engage </a:t>
            </a:r>
            <a:r>
              <a:rPr lang="en">
                <a:solidFill>
                  <a:srgbClr val="FFFFFF"/>
                </a:solidFill>
              </a:rPr>
              <a:t>in an empathy process to map our customer journey,  including surveying and focus groups to garner input from our audiences.  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n" b="1">
                <a:solidFill>
                  <a:srgbClr val="FFFFFF"/>
                </a:solidFill>
              </a:rPr>
              <a:t>Create </a:t>
            </a:r>
            <a:r>
              <a:rPr lang="en">
                <a:solidFill>
                  <a:srgbClr val="FFFFFF"/>
                </a:solidFill>
              </a:rPr>
              <a:t>an organization-wide process for better gathering and applying micro data to build loyal customers.  A key component of this is the transition of our ticketing and donor management system to Spektrix, which offers tools to more deeply understand, engage with and support our patrons.  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➔"/>
            </a:pPr>
            <a:r>
              <a:rPr lang="en" b="1">
                <a:solidFill>
                  <a:srgbClr val="FFFFFF"/>
                </a:solidFill>
              </a:rPr>
              <a:t>Increase </a:t>
            </a:r>
            <a:r>
              <a:rPr lang="en">
                <a:solidFill>
                  <a:srgbClr val="FFFFFF"/>
                </a:solidFill>
              </a:rPr>
              <a:t>our audience with consultant support from a Community Foundation Toolbox Grant (Marketing &amp; Audience Building Consulting Grant) as well as a  PR and Social Media Consultant </a:t>
            </a:r>
            <a:br>
              <a:rPr lang="en">
                <a:solidFill>
                  <a:srgbClr val="FFFFFF"/>
                </a:solidFill>
              </a:rPr>
            </a:br>
            <a:endParaRPr lang="en">
              <a:solidFill>
                <a:srgbClr val="FFFFFF"/>
              </a:solidFill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226325" y="0"/>
            <a:ext cx="7509600" cy="11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WHAT WE SAID WE’D TRY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216925" y="609600"/>
            <a:ext cx="7509600" cy="11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KNOW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740925" y="1676400"/>
            <a:ext cx="7509600" cy="11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5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ENGAGE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737950" y="3113400"/>
            <a:ext cx="7509600" cy="11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TRIED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22700" y="1287075"/>
            <a:ext cx="8432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sz="1800">
                <a:solidFill>
                  <a:srgbClr val="FFFFFF"/>
                </a:solidFill>
              </a:rPr>
              <a:t>Hired Social Media &amp; PR Consultant to increase engagement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sz="1800">
                <a:solidFill>
                  <a:srgbClr val="FFFFFF"/>
                </a:solidFill>
              </a:rPr>
              <a:t>Transitioned ticketing and donor management to a new system,  Spektrix.  Began utilizing tools to more deeply understand, engage with and support our patrons, including more specialized customer segmentation in marketing communication.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sz="1800">
                <a:solidFill>
                  <a:srgbClr val="FFFFFF"/>
                </a:solidFill>
              </a:rPr>
              <a:t>Added Wednesday performances for Bold Voices shows with Pay What You Can tickets; Adjusted the time of Friday evening TYA performances and introduced “PJs and Play” concept.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sz="1800">
                <a:solidFill>
                  <a:srgbClr val="FFFFFF"/>
                </a:solidFill>
              </a:rPr>
              <a:t>Began customer journey mapping (in progress) with consultant support.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699" y="328141"/>
            <a:ext cx="5329976" cy="8277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Social </a:t>
            </a:r>
            <a:r>
              <a:rPr lang="en" dirty="0" smtClean="0"/>
              <a:t>Media Engagement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77194" y="1000663"/>
            <a:ext cx="4622610" cy="37093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dirty="0">
                <a:solidFill>
                  <a:srgbClr val="FFFFFF"/>
                </a:solidFill>
              </a:rPr>
              <a:t>Hiring a dedicated Social Media &amp; PR Consultant for the season has facilitated an increase in social media engagement, press coverage and press reviews.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77777"/>
              <a:buChar char="➔"/>
            </a:pPr>
            <a:r>
              <a:rPr lang="en" dirty="0">
                <a:solidFill>
                  <a:srgbClr val="FFFFFF"/>
                </a:solidFill>
              </a:rPr>
              <a:t>Our personality and behind-the-scenes activities are much stronger and more accessible to our audiences.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77777"/>
              <a:buChar char="➔"/>
            </a:pPr>
            <a:r>
              <a:rPr lang="en" dirty="0">
                <a:solidFill>
                  <a:srgbClr val="FFFFFF"/>
                </a:solidFill>
              </a:rPr>
              <a:t>We have seen a big uptick in audience communication and reviews.</a:t>
            </a:r>
          </a:p>
        </p:txBody>
      </p:sp>
      <p:pic>
        <p:nvPicPr>
          <p:cNvPr id="1026" name="Picture 2" descr="https://lh5.googleusercontent.com/twVHEE8IBQ7SObOPS25tPnugeJav6E5yMGhX_5PJnz3pUUzrKidsaDyHXNnbFphuNyszTDNaPGSYU9BO_lysfpoHL9EqcvLcoXkBxztqI_YfU8VpSP9GKLSailw4fuunABm31otR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38" y="823536"/>
            <a:ext cx="3703688" cy="37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 to Spektrix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8398" y="834504"/>
            <a:ext cx="5968334" cy="410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dirty="0">
                <a:solidFill>
                  <a:srgbClr val="FFFFFF"/>
                </a:solidFill>
              </a:rPr>
              <a:t>Spektrix is a cloud-based, user friendly patron/donor management system with unlimited training and support and additional tools that serve Synchronicity’s needs as a small theatre company!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 dirty="0">
                <a:solidFill>
                  <a:srgbClr val="FFFFFF"/>
                </a:solidFill>
              </a:rPr>
              <a:t>Making the switch has enabled us to: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◆"/>
            </a:pPr>
            <a:r>
              <a:rPr lang="en" sz="1800" dirty="0">
                <a:solidFill>
                  <a:schemeClr val="accent5"/>
                </a:solidFill>
              </a:rPr>
              <a:t>Respond </a:t>
            </a:r>
            <a:r>
              <a:rPr lang="en" sz="1800" dirty="0"/>
              <a:t>to patrons more effectively.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◆"/>
            </a:pPr>
            <a:r>
              <a:rPr lang="en" sz="1800" dirty="0">
                <a:solidFill>
                  <a:schemeClr val="accent5"/>
                </a:solidFill>
              </a:rPr>
              <a:t>Re-implement </a:t>
            </a:r>
            <a:r>
              <a:rPr lang="en" sz="1800" dirty="0"/>
              <a:t>a season pass program which more than doubled our goal. 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◆"/>
            </a:pPr>
            <a:r>
              <a:rPr lang="en" sz="1800" dirty="0">
                <a:solidFill>
                  <a:schemeClr val="accent5"/>
                </a:solidFill>
              </a:rPr>
              <a:t>Easily segment  </a:t>
            </a:r>
            <a:r>
              <a:rPr lang="en" sz="1800" dirty="0"/>
              <a:t>patron data and tailor marketing messages more specifically to different audiences.. 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108" name="Shape 108" descr="m3c5zzFZ.jpg"/>
          <p:cNvPicPr preferRelativeResize="0"/>
          <p:nvPr/>
        </p:nvPicPr>
        <p:blipFill rotWithShape="1">
          <a:blip r:embed="rId3">
            <a:alphaModFix/>
          </a:blip>
          <a:srcRect l="-4600" t="-6899" r="4600" b="6900"/>
          <a:stretch/>
        </p:blipFill>
        <p:spPr>
          <a:xfrm>
            <a:off x="5696394" y="895586"/>
            <a:ext cx="3312399" cy="33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New </a:t>
            </a:r>
            <a:r>
              <a:rPr lang="en" dirty="0" smtClean="0"/>
              <a:t>Performance </a:t>
            </a:r>
            <a:r>
              <a:rPr lang="en" dirty="0"/>
              <a:t>Experiences - PWYC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38100" cy="39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➔"/>
            </a:pPr>
            <a:r>
              <a:rPr lang="en"/>
              <a:t>We piloted Pay What You Can Wednesday performances with our production of </a:t>
            </a:r>
            <a:r>
              <a:rPr lang="en" i="1"/>
              <a:t>Anne Boleyn</a:t>
            </a:r>
            <a:r>
              <a:rPr lang="en"/>
              <a:t>. Wednesday night audiences steadily grew as word spread, from 23 patrons the first Wednesday to 98 patrons the final Wednesday.  </a:t>
            </a:r>
          </a:p>
          <a:p>
            <a:pPr marL="457200" lvl="0" indent="-317500" rtl="0">
              <a:spcBef>
                <a:spcPts val="0"/>
              </a:spcBef>
              <a:buSzPct val="77777"/>
              <a:buChar char="➔"/>
            </a:pPr>
            <a:r>
              <a:rPr lang="en"/>
              <a:t>More opportunities for artists to experience our work has helped to raise the profile of our work.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 descr="ABOLEYN-2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600" y="1181800"/>
            <a:ext cx="4582500" cy="30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796</Words>
  <Application>Microsoft Office PowerPoint</Application>
  <PresentationFormat>On-screen Show (16:9)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Oswald</vt:lpstr>
      <vt:lpstr>Arial</vt:lpstr>
      <vt:lpstr>Average</vt:lpstr>
      <vt:lpstr>slate</vt:lpstr>
      <vt:lpstr>   Working Strategically  to Build Audiences </vt:lpstr>
      <vt:lpstr>BACKGROUND: A NEW HOME</vt:lpstr>
      <vt:lpstr>PowerPoint Presentation</vt:lpstr>
      <vt:lpstr>PowerPoint Presentation</vt:lpstr>
      <vt:lpstr>WHAT WE TRIED</vt:lpstr>
      <vt:lpstr>RESULTS</vt:lpstr>
      <vt:lpstr>Social Media Engagement</vt:lpstr>
      <vt:lpstr>Transition to Spektrix</vt:lpstr>
      <vt:lpstr>New Performance Experiences - PWYC</vt:lpstr>
      <vt:lpstr>New Performance Experiences - PJs &amp; Play </vt:lpstr>
      <vt:lpstr>Customer Journey Mapping </vt:lpstr>
      <vt:lpstr>CHALLENGES</vt:lpstr>
      <vt:lpstr>RECOMMENDATIONS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Working Strategically  to Build Audiences </dc:title>
  <dc:creator>Rachel May</dc:creator>
  <cp:lastModifiedBy>Rachel May</cp:lastModifiedBy>
  <cp:revision>1</cp:revision>
  <dcterms:modified xsi:type="dcterms:W3CDTF">2017-03-23T05:07:06Z</dcterms:modified>
</cp:coreProperties>
</file>