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2" r:id="rId2"/>
    <p:sldId id="387" r:id="rId3"/>
    <p:sldId id="385" r:id="rId4"/>
    <p:sldId id="384" r:id="rId5"/>
    <p:sldId id="386" r:id="rId6"/>
    <p:sldId id="361" r:id="rId7"/>
    <p:sldId id="319" r:id="rId8"/>
    <p:sldId id="389" r:id="rId9"/>
    <p:sldId id="390" r:id="rId10"/>
    <p:sldId id="391" r:id="rId11"/>
    <p:sldId id="392" r:id="rId12"/>
    <p:sldId id="393" r:id="rId13"/>
    <p:sldId id="347" r:id="rId14"/>
    <p:sldId id="349" r:id="rId15"/>
    <p:sldId id="366" r:id="rId16"/>
    <p:sldId id="388" r:id="rId17"/>
    <p:sldId id="381" r:id="rId18"/>
    <p:sldId id="343" r:id="rId19"/>
    <p:sldId id="39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0080"/>
    <a:srgbClr val="706338"/>
    <a:srgbClr val="EDCC6C"/>
    <a:srgbClr val="CC9900"/>
    <a:srgbClr val="FFCC00"/>
    <a:srgbClr val="94900E"/>
    <a:srgbClr val="42769F"/>
    <a:srgbClr val="60733E"/>
    <a:srgbClr val="3B3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6" autoAdjust="0"/>
    <p:restoredTop sz="94674" autoAdjust="0"/>
  </p:normalViewPr>
  <p:slideViewPr>
    <p:cSldViewPr>
      <p:cViewPr varScale="1">
        <p:scale>
          <a:sx n="124" d="100"/>
          <a:sy n="124" d="100"/>
        </p:scale>
        <p:origin x="1384" y="176"/>
      </p:cViewPr>
      <p:guideLst>
        <p:guide orient="horz" pos="2160"/>
        <p:guide pos="2880"/>
      </p:guideLst>
    </p:cSldViewPr>
  </p:slideViewPr>
  <p:outlineViewPr>
    <p:cViewPr>
      <p:scale>
        <a:sx n="33" d="100"/>
        <a:sy n="33" d="100"/>
      </p:scale>
      <p:origin x="24" y="831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1339031339031299E-2"/>
          <c:y val="0.11190186980125599"/>
          <c:w val="0.93732193732193703"/>
          <c:h val="0.70230736472076305"/>
        </c:manualLayout>
      </c:layout>
      <c:barChart>
        <c:barDir val="col"/>
        <c:grouping val="clustered"/>
        <c:varyColors val="0"/>
        <c:ser>
          <c:idx val="2"/>
          <c:order val="0"/>
          <c:tx>
            <c:strRef>
              <c:f>Sheet1!$B$1</c:f>
              <c:strCache>
                <c:ptCount val="1"/>
                <c:pt idx="0">
                  <c:v>Students</c:v>
                </c:pt>
              </c:strCache>
            </c:strRef>
          </c:tx>
          <c:spPr>
            <a:solidFill>
              <a:srgbClr val="DEDED7">
                <a:lumMod val="90000"/>
              </a:srgbClr>
            </a:solidFill>
            <a:ln>
              <a:solidFill>
                <a:schemeClr val="tx1"/>
              </a:solidFill>
            </a:ln>
          </c:spPr>
          <c:invertIfNegative val="0"/>
          <c:dLbls>
            <c:dLbl>
              <c:idx val="0"/>
              <c:spPr/>
              <c:txPr>
                <a:bodyPr/>
                <a:lstStyle/>
                <a:p>
                  <a:pPr>
                    <a:defRPr sz="24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5D-824E-A463-C5729D5FFCD5}"/>
                </c:ext>
              </c:extLst>
            </c:dLbl>
            <c:dLbl>
              <c:idx val="1"/>
              <c:spPr/>
              <c:txPr>
                <a:bodyPr/>
                <a:lstStyle/>
                <a:p>
                  <a:pPr>
                    <a:defRPr sz="24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5D-824E-A463-C5729D5FFCD5}"/>
                </c:ext>
              </c:extLst>
            </c:dLbl>
            <c:dLbl>
              <c:idx val="2"/>
              <c:spPr/>
              <c:txPr>
                <a:bodyPr/>
                <a:lstStyle/>
                <a:p>
                  <a:pPr>
                    <a:defRPr sz="24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5D-824E-A463-C5729D5FFCD5}"/>
                </c:ext>
              </c:extLst>
            </c:dLbl>
            <c:dLbl>
              <c:idx val="3"/>
              <c:spPr/>
              <c:txPr>
                <a:bodyPr/>
                <a:lstStyle/>
                <a:p>
                  <a:pPr>
                    <a:defRPr sz="24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5D-824E-A463-C5729D5FFCD5}"/>
                </c:ext>
              </c:extLst>
            </c:dLbl>
            <c:dLbl>
              <c:idx val="4"/>
              <c:spPr/>
              <c:txPr>
                <a:bodyPr/>
                <a:lstStyle/>
                <a:p>
                  <a:pPr>
                    <a:defRPr sz="24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5D-824E-A463-C5729D5FFCD5}"/>
                </c:ext>
              </c:extLst>
            </c:dLbl>
            <c:dLbl>
              <c:idx val="5"/>
              <c:spPr/>
              <c:txPr>
                <a:bodyPr/>
                <a:lstStyle/>
                <a:p>
                  <a:pPr>
                    <a:defRPr sz="24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5D-824E-A463-C5729D5FFCD5}"/>
                </c:ext>
              </c:extLst>
            </c:dLbl>
            <c:dLbl>
              <c:idx val="6"/>
              <c:spPr/>
              <c:txPr>
                <a:bodyPr/>
                <a:lstStyle/>
                <a:p>
                  <a:pPr>
                    <a:defRPr sz="2400" b="1"/>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5D-824E-A463-C5729D5FFC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2007</c:v>
                </c:pt>
                <c:pt idx="1">
                  <c:v>2008</c:v>
                </c:pt>
                <c:pt idx="2">
                  <c:v>2009</c:v>
                </c:pt>
                <c:pt idx="3">
                  <c:v>2010</c:v>
                </c:pt>
                <c:pt idx="4">
                  <c:v>2011</c:v>
                </c:pt>
                <c:pt idx="5">
                  <c:v>2012</c:v>
                </c:pt>
                <c:pt idx="6">
                  <c:v>2013</c:v>
                </c:pt>
              </c:strCache>
            </c:strRef>
          </c:cat>
          <c:val>
            <c:numRef>
              <c:f>Sheet1!$B$2:$B$8</c:f>
              <c:numCache>
                <c:formatCode>General</c:formatCode>
                <c:ptCount val="7"/>
                <c:pt idx="0">
                  <c:v>734</c:v>
                </c:pt>
                <c:pt idx="1">
                  <c:v>955</c:v>
                </c:pt>
                <c:pt idx="2" formatCode="#,##0">
                  <c:v>1296</c:v>
                </c:pt>
                <c:pt idx="3" formatCode="#,##0">
                  <c:v>1414</c:v>
                </c:pt>
                <c:pt idx="4" formatCode="#,##0">
                  <c:v>1560</c:v>
                </c:pt>
                <c:pt idx="5" formatCode="#,##0">
                  <c:v>2309</c:v>
                </c:pt>
                <c:pt idx="6" formatCode="#,##0">
                  <c:v>2280</c:v>
                </c:pt>
              </c:numCache>
            </c:numRef>
          </c:val>
          <c:extLst>
            <c:ext xmlns:c16="http://schemas.microsoft.com/office/drawing/2014/chart" uri="{C3380CC4-5D6E-409C-BE32-E72D297353CC}">
              <c16:uniqueId val="{00000007-875D-824E-A463-C5729D5FFCD5}"/>
            </c:ext>
          </c:extLst>
        </c:ser>
        <c:dLbls>
          <c:showLegendKey val="0"/>
          <c:showVal val="0"/>
          <c:showCatName val="0"/>
          <c:showSerName val="0"/>
          <c:showPercent val="0"/>
          <c:showBubbleSize val="0"/>
        </c:dLbls>
        <c:gapWidth val="25"/>
        <c:axId val="472781272"/>
        <c:axId val="472777864"/>
      </c:barChart>
      <c:lineChart>
        <c:grouping val="standard"/>
        <c:varyColors val="0"/>
        <c:ser>
          <c:idx val="0"/>
          <c:order val="1"/>
          <c:tx>
            <c:strRef>
              <c:f>Sheet1!$C$1</c:f>
              <c:strCache>
                <c:ptCount val="1"/>
                <c:pt idx="0">
                  <c:v>School Revenue</c:v>
                </c:pt>
              </c:strCache>
            </c:strRef>
          </c:tx>
          <c:spPr>
            <a:ln w="57150">
              <a:solidFill>
                <a:sysClr val="windowText" lastClr="000000"/>
              </a:solidFill>
            </a:ln>
          </c:spPr>
          <c:marker>
            <c:spPr>
              <a:solidFill>
                <a:srgbClr val="8E887C"/>
              </a:solidFill>
              <a:ln w="3175">
                <a:solidFill>
                  <a:srgbClr val="8E887C"/>
                </a:solidFill>
              </a:ln>
            </c:spPr>
          </c:marker>
          <c:dLbls>
            <c:dLbl>
              <c:idx val="0"/>
              <c:tx>
                <c:rich>
                  <a:bodyPr/>
                  <a:lstStyle/>
                  <a:p>
                    <a:r>
                      <a:rPr lang="en-US" b="1" dirty="0"/>
                      <a:t>$150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5D-824E-A463-C5729D5FFCD5}"/>
                </c:ext>
              </c:extLst>
            </c:dLbl>
            <c:dLbl>
              <c:idx val="1"/>
              <c:tx>
                <c:rich>
                  <a:bodyPr/>
                  <a:lstStyle/>
                  <a:p>
                    <a:r>
                      <a:rPr lang="en-US" b="1" dirty="0"/>
                      <a:t>$182K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5D-824E-A463-C5729D5FFCD5}"/>
                </c:ext>
              </c:extLst>
            </c:dLbl>
            <c:dLbl>
              <c:idx val="2"/>
              <c:tx>
                <c:rich>
                  <a:bodyPr/>
                  <a:lstStyle/>
                  <a:p>
                    <a:r>
                      <a:rPr lang="en-US" b="1" dirty="0"/>
                      <a:t>$211K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5D-824E-A463-C5729D5FFCD5}"/>
                </c:ext>
              </c:extLst>
            </c:dLbl>
            <c:dLbl>
              <c:idx val="3"/>
              <c:layout>
                <c:manualLayout>
                  <c:x val="-0.115753725515715"/>
                  <c:y val="-6.7381743995091697E-2"/>
                </c:manualLayout>
              </c:layout>
              <c:tx>
                <c:rich>
                  <a:bodyPr/>
                  <a:lstStyle/>
                  <a:p>
                    <a:r>
                      <a:rPr lang="en-US" b="1" dirty="0"/>
                      <a:t>$266K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5D-824E-A463-C5729D5FFCD5}"/>
                </c:ext>
              </c:extLst>
            </c:dLbl>
            <c:dLbl>
              <c:idx val="4"/>
              <c:tx>
                <c:rich>
                  <a:bodyPr/>
                  <a:lstStyle/>
                  <a:p>
                    <a:r>
                      <a:rPr lang="en-US" b="1" dirty="0"/>
                      <a:t>$277K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5D-824E-A463-C5729D5FFCD5}"/>
                </c:ext>
              </c:extLst>
            </c:dLbl>
            <c:dLbl>
              <c:idx val="5"/>
              <c:layout>
                <c:manualLayout>
                  <c:x val="-7.4162665455550197E-2"/>
                  <c:y val="-4.4175407673872298E-2"/>
                </c:manualLayout>
              </c:layout>
              <c:tx>
                <c:rich>
                  <a:bodyPr/>
                  <a:lstStyle/>
                  <a:p>
                    <a:r>
                      <a:rPr lang="en-US" b="1" dirty="0"/>
                      <a:t>$308K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5D-824E-A463-C5729D5FFCD5}"/>
                </c:ext>
              </c:extLst>
            </c:dLbl>
            <c:dLbl>
              <c:idx val="6"/>
              <c:layout>
                <c:manualLayout>
                  <c:x val="0"/>
                  <c:y val="-4.0159461521702099E-2"/>
                </c:manualLayout>
              </c:layout>
              <c:tx>
                <c:rich>
                  <a:bodyPr/>
                  <a:lstStyle/>
                  <a:p>
                    <a:r>
                      <a:rPr lang="en-US" b="1" dirty="0"/>
                      <a:t>$322K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5D-824E-A463-C5729D5FFCD5}"/>
                </c:ext>
              </c:extLst>
            </c:dLbl>
            <c:spPr>
              <a:noFill/>
              <a:ln>
                <a:noFill/>
              </a:ln>
              <a:effectLst/>
            </c:spPr>
            <c:txPr>
              <a:bodyPr/>
              <a:lstStyle/>
              <a:p>
                <a:pPr>
                  <a:defRPr sz="2400" b="1" i="0">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2007</c:v>
                </c:pt>
                <c:pt idx="1">
                  <c:v>2008</c:v>
                </c:pt>
                <c:pt idx="2">
                  <c:v>2009</c:v>
                </c:pt>
                <c:pt idx="3">
                  <c:v>2010</c:v>
                </c:pt>
                <c:pt idx="4">
                  <c:v>2011</c:v>
                </c:pt>
                <c:pt idx="5">
                  <c:v>2012</c:v>
                </c:pt>
                <c:pt idx="6">
                  <c:v>2013</c:v>
                </c:pt>
              </c:strCache>
            </c:strRef>
          </c:cat>
          <c:val>
            <c:numRef>
              <c:f>Sheet1!$C$2:$C$8</c:f>
              <c:numCache>
                <c:formatCode>\$#,##0_);[Red]\(\$#,##0\)</c:formatCode>
                <c:ptCount val="7"/>
                <c:pt idx="0">
                  <c:v>149790</c:v>
                </c:pt>
                <c:pt idx="1">
                  <c:v>182143</c:v>
                </c:pt>
                <c:pt idx="2">
                  <c:v>210525</c:v>
                </c:pt>
                <c:pt idx="3">
                  <c:v>266395</c:v>
                </c:pt>
                <c:pt idx="4">
                  <c:v>276951</c:v>
                </c:pt>
                <c:pt idx="5">
                  <c:v>308226</c:v>
                </c:pt>
                <c:pt idx="6">
                  <c:v>322341</c:v>
                </c:pt>
              </c:numCache>
            </c:numRef>
          </c:val>
          <c:smooth val="0"/>
          <c:extLst>
            <c:ext xmlns:c16="http://schemas.microsoft.com/office/drawing/2014/chart" uri="{C3380CC4-5D6E-409C-BE32-E72D297353CC}">
              <c16:uniqueId val="{0000000F-875D-824E-A463-C5729D5FFCD5}"/>
            </c:ext>
          </c:extLst>
        </c:ser>
        <c:dLbls>
          <c:showLegendKey val="0"/>
          <c:showVal val="0"/>
          <c:showCatName val="0"/>
          <c:showSerName val="0"/>
          <c:showPercent val="0"/>
          <c:showBubbleSize val="0"/>
        </c:dLbls>
        <c:marker val="1"/>
        <c:smooth val="0"/>
        <c:axId val="472771240"/>
        <c:axId val="472774152"/>
      </c:lineChart>
      <c:catAx>
        <c:axId val="472771240"/>
        <c:scaling>
          <c:orientation val="minMax"/>
        </c:scaling>
        <c:delete val="1"/>
        <c:axPos val="b"/>
        <c:numFmt formatCode="General" sourceLinked="1"/>
        <c:majorTickMark val="out"/>
        <c:minorTickMark val="none"/>
        <c:tickLblPos val="nextTo"/>
        <c:crossAx val="472774152"/>
        <c:crosses val="autoZero"/>
        <c:auto val="1"/>
        <c:lblAlgn val="ctr"/>
        <c:lblOffset val="100"/>
        <c:noMultiLvlLbl val="0"/>
      </c:catAx>
      <c:valAx>
        <c:axId val="472774152"/>
        <c:scaling>
          <c:orientation val="minMax"/>
          <c:max val="400000"/>
          <c:min val="0"/>
        </c:scaling>
        <c:delete val="0"/>
        <c:axPos val="l"/>
        <c:numFmt formatCode="\$#,##0_);[Red]\(\$#,##0\)" sourceLinked="1"/>
        <c:majorTickMark val="none"/>
        <c:minorTickMark val="none"/>
        <c:tickLblPos val="none"/>
        <c:spPr>
          <a:ln>
            <a:noFill/>
          </a:ln>
        </c:spPr>
        <c:crossAx val="472771240"/>
        <c:crosses val="autoZero"/>
        <c:crossBetween val="between"/>
      </c:valAx>
      <c:valAx>
        <c:axId val="472777864"/>
        <c:scaling>
          <c:orientation val="minMax"/>
          <c:max val="4000"/>
        </c:scaling>
        <c:delete val="0"/>
        <c:axPos val="r"/>
        <c:numFmt formatCode="General" sourceLinked="1"/>
        <c:majorTickMark val="none"/>
        <c:minorTickMark val="none"/>
        <c:tickLblPos val="none"/>
        <c:spPr>
          <a:ln>
            <a:noFill/>
          </a:ln>
        </c:spPr>
        <c:crossAx val="472781272"/>
        <c:crosses val="max"/>
        <c:crossBetween val="between"/>
      </c:valAx>
      <c:catAx>
        <c:axId val="472781272"/>
        <c:scaling>
          <c:orientation val="minMax"/>
        </c:scaling>
        <c:delete val="0"/>
        <c:axPos val="b"/>
        <c:numFmt formatCode="General" sourceLinked="1"/>
        <c:majorTickMark val="out"/>
        <c:minorTickMark val="none"/>
        <c:tickLblPos val="nextTo"/>
        <c:txPr>
          <a:bodyPr anchor="ctr" anchorCtr="0"/>
          <a:lstStyle/>
          <a:p>
            <a:pPr>
              <a:defRPr sz="2400" b="1" i="0">
                <a:latin typeface="Calibri"/>
                <a:cs typeface="Calibri"/>
              </a:defRPr>
            </a:pPr>
            <a:endParaRPr lang="en-US"/>
          </a:p>
        </c:txPr>
        <c:crossAx val="472777864"/>
        <c:crosses val="autoZero"/>
        <c:auto val="1"/>
        <c:lblAlgn val="ctr"/>
        <c:lblOffset val="100"/>
        <c:noMultiLvlLbl val="0"/>
      </c:catAx>
      <c:spPr>
        <a:noFill/>
        <a:ln w="25400">
          <a:noFill/>
        </a:ln>
      </c:spPr>
    </c:plotArea>
    <c:legend>
      <c:legendPos val="t"/>
      <c:layout>
        <c:manualLayout>
          <c:xMode val="edge"/>
          <c:yMode val="edge"/>
          <c:x val="3.45909631935543E-2"/>
          <c:y val="0"/>
          <c:w val="0.9"/>
          <c:h val="0.135917095843232"/>
        </c:manualLayout>
      </c:layout>
      <c:overlay val="0"/>
      <c:txPr>
        <a:bodyPr/>
        <a:lstStyle/>
        <a:p>
          <a:pPr>
            <a:defRPr sz="2800" b="1" i="0">
              <a:latin typeface="Calibri"/>
              <a:cs typeface="Calibri"/>
            </a:defRPr>
          </a:pPr>
          <a:endParaRPr lang="en-US"/>
        </a:p>
      </c:txPr>
    </c:legend>
    <c:plotVisOnly val="1"/>
    <c:dispBlanksAs val="gap"/>
    <c:showDLblsOverMax val="0"/>
  </c:chart>
  <c:spPr>
    <a:ln>
      <a:solidFill>
        <a:schemeClr val="tx1"/>
      </a:solid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2800" dirty="0"/>
              <a:t>% Visitors Saying Fleisher Cares About Serving</a:t>
            </a:r>
          </a:p>
        </c:rich>
      </c:tx>
      <c:layout>
        <c:manualLayout>
          <c:xMode val="edge"/>
          <c:yMode val="edge"/>
          <c:x val="0.169431224518269"/>
          <c:y val="0"/>
        </c:manualLayout>
      </c:layout>
      <c:overlay val="0"/>
    </c:title>
    <c:autoTitleDeleted val="0"/>
    <c:plotArea>
      <c:layout>
        <c:manualLayout>
          <c:layoutTarget val="inner"/>
          <c:xMode val="edge"/>
          <c:yMode val="edge"/>
          <c:x val="1.13636363636364E-2"/>
          <c:y val="0.29564394965120699"/>
          <c:w val="0.39212983711822103"/>
          <c:h val="0.65516087458285899"/>
        </c:manualLayout>
      </c:layout>
      <c:lineChart>
        <c:grouping val="standard"/>
        <c:varyColors val="0"/>
        <c:ser>
          <c:idx val="1"/>
          <c:order val="0"/>
          <c:tx>
            <c:strRef>
              <c:f>Sheet1!$A$3</c:f>
              <c:strCache>
                <c:ptCount val="1"/>
                <c:pt idx="0">
                  <c:v>South Philly residents  </c:v>
                </c:pt>
              </c:strCache>
            </c:strRef>
          </c:tx>
          <c:marker>
            <c:symbol val="none"/>
          </c:marker>
          <c:dLbls>
            <c:dLbl>
              <c:idx val="0"/>
              <c:layout>
                <c:manualLayout>
                  <c:x val="-8.5537286361841103E-2"/>
                  <c:y val="1.42506969037696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3D-AC41-A1C7-FDBB8F9487C5}"/>
                </c:ext>
              </c:extLst>
            </c:dLbl>
            <c:dLbl>
              <c:idx val="1"/>
              <c:layout>
                <c:manualLayout>
                  <c:x val="-1.16864872779332E-2"/>
                  <c:y val="-1.20833333333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3D-AC41-A1C7-FDBB8F9487C5}"/>
                </c:ext>
              </c:extLst>
            </c:dLbl>
            <c:spPr>
              <a:noFill/>
              <a:ln>
                <a:noFill/>
              </a:ln>
              <a:effectLst/>
            </c:spPr>
            <c:txPr>
              <a:bodyPr/>
              <a:lstStyle/>
              <a:p>
                <a:pPr>
                  <a:defRPr sz="3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2009</c:v>
                </c:pt>
                <c:pt idx="1">
                  <c:v>2012</c:v>
                </c:pt>
              </c:numCache>
            </c:numRef>
          </c:cat>
          <c:val>
            <c:numRef>
              <c:f>Sheet1!$B$3:$C$3</c:f>
              <c:numCache>
                <c:formatCode>0%</c:formatCode>
                <c:ptCount val="2"/>
                <c:pt idx="0">
                  <c:v>0.56000000000000005</c:v>
                </c:pt>
                <c:pt idx="1">
                  <c:v>0.72</c:v>
                </c:pt>
              </c:numCache>
            </c:numRef>
          </c:val>
          <c:smooth val="0"/>
          <c:extLst>
            <c:ext xmlns:c16="http://schemas.microsoft.com/office/drawing/2014/chart" uri="{C3380CC4-5D6E-409C-BE32-E72D297353CC}">
              <c16:uniqueId val="{00000002-FD3D-AC41-A1C7-FDBB8F9487C5}"/>
            </c:ext>
          </c:extLst>
        </c:ser>
        <c:ser>
          <c:idx val="2"/>
          <c:order val="1"/>
          <c:tx>
            <c:strRef>
              <c:f>Sheet1!$A$4</c:f>
              <c:strCache>
                <c:ptCount val="1"/>
                <c:pt idx="0">
                  <c:v>People with non-U.S. heritage</c:v>
                </c:pt>
              </c:strCache>
            </c:strRef>
          </c:tx>
          <c:spPr>
            <a:ln>
              <a:solidFill>
                <a:srgbClr val="FF6600"/>
              </a:solidFill>
            </a:ln>
          </c:spPr>
          <c:marker>
            <c:symbol val="none"/>
          </c:marker>
          <c:dLbls>
            <c:dLbl>
              <c:idx val="0"/>
              <c:layout>
                <c:manualLayout>
                  <c:x val="-8.4230358894290994E-2"/>
                  <c:y val="-3.8161838425761398E-3"/>
                </c:manualLayout>
              </c:layout>
              <c:spPr/>
              <c:txPr>
                <a:bodyPr/>
                <a:lstStyle/>
                <a:p>
                  <a:pPr>
                    <a:defRPr sz="3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3D-AC41-A1C7-FDBB8F9487C5}"/>
                </c:ext>
              </c:extLst>
            </c:dLbl>
            <c:dLbl>
              <c:idx val="1"/>
              <c:layout>
                <c:manualLayout>
                  <c:x val="5.8757941114339295E-4"/>
                  <c:y val="-4.0054739584090102E-2"/>
                </c:manualLayout>
              </c:layout>
              <c:spPr/>
              <c:txPr>
                <a:bodyPr/>
                <a:lstStyle/>
                <a:p>
                  <a:pPr>
                    <a:defRPr sz="3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3D-AC41-A1C7-FDBB8F9487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Sheet1!$B$1:$C$1</c:f>
              <c:numCache>
                <c:formatCode>General</c:formatCode>
                <c:ptCount val="2"/>
                <c:pt idx="0">
                  <c:v>2009</c:v>
                </c:pt>
                <c:pt idx="1">
                  <c:v>2012</c:v>
                </c:pt>
              </c:numCache>
            </c:numRef>
          </c:cat>
          <c:val>
            <c:numRef>
              <c:f>Sheet1!$B$4:$C$4</c:f>
              <c:numCache>
                <c:formatCode>0%</c:formatCode>
                <c:ptCount val="2"/>
                <c:pt idx="0">
                  <c:v>0.36</c:v>
                </c:pt>
                <c:pt idx="1">
                  <c:v>0.49</c:v>
                </c:pt>
              </c:numCache>
            </c:numRef>
          </c:val>
          <c:smooth val="0"/>
          <c:extLst>
            <c:ext xmlns:c16="http://schemas.microsoft.com/office/drawing/2014/chart" uri="{C3380CC4-5D6E-409C-BE32-E72D297353CC}">
              <c16:uniqueId val="{00000005-FD3D-AC41-A1C7-FDBB8F9487C5}"/>
            </c:ext>
          </c:extLst>
        </c:ser>
        <c:ser>
          <c:idx val="3"/>
          <c:order val="2"/>
          <c:tx>
            <c:strRef>
              <c:f>Sheet1!$A$5</c:f>
              <c:strCache>
                <c:ptCount val="1"/>
                <c:pt idx="0">
                  <c:v>Non-English speakers  </c:v>
                </c:pt>
              </c:strCache>
            </c:strRef>
          </c:tx>
          <c:marker>
            <c:symbol val="none"/>
          </c:marker>
          <c:dLbls>
            <c:dLbl>
              <c:idx val="0"/>
              <c:layout>
                <c:manualLayout>
                  <c:x val="-8.4230243206279296E-2"/>
                  <c:y val="1.50001078764326E-2"/>
                </c:manualLayout>
              </c:layout>
              <c:spPr/>
              <c:txPr>
                <a:bodyPr/>
                <a:lstStyle/>
                <a:p>
                  <a:pPr>
                    <a:defRPr sz="3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3D-AC41-A1C7-FDBB8F9487C5}"/>
                </c:ext>
              </c:extLst>
            </c:dLbl>
            <c:dLbl>
              <c:idx val="1"/>
              <c:layout>
                <c:manualLayout>
                  <c:x val="5.8754148500024896E-4"/>
                  <c:y val="4.1666666666658999E-4"/>
                </c:manualLayout>
              </c:layout>
              <c:spPr/>
              <c:txPr>
                <a:bodyPr/>
                <a:lstStyle/>
                <a:p>
                  <a:pPr>
                    <a:defRPr sz="32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3D-AC41-A1C7-FDBB8F9487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Sheet1!$B$1:$C$1</c:f>
              <c:numCache>
                <c:formatCode>General</c:formatCode>
                <c:ptCount val="2"/>
                <c:pt idx="0">
                  <c:v>2009</c:v>
                </c:pt>
                <c:pt idx="1">
                  <c:v>2012</c:v>
                </c:pt>
              </c:numCache>
            </c:numRef>
          </c:cat>
          <c:val>
            <c:numRef>
              <c:f>Sheet1!$B$5:$C$5</c:f>
              <c:numCache>
                <c:formatCode>0%</c:formatCode>
                <c:ptCount val="2"/>
                <c:pt idx="0">
                  <c:v>0.26</c:v>
                </c:pt>
                <c:pt idx="1">
                  <c:v>0.41</c:v>
                </c:pt>
              </c:numCache>
            </c:numRef>
          </c:val>
          <c:smooth val="0"/>
          <c:extLst>
            <c:ext xmlns:c16="http://schemas.microsoft.com/office/drawing/2014/chart" uri="{C3380CC4-5D6E-409C-BE32-E72D297353CC}">
              <c16:uniqueId val="{00000008-FD3D-AC41-A1C7-FDBB8F9487C5}"/>
            </c:ext>
          </c:extLst>
        </c:ser>
        <c:dLbls>
          <c:showLegendKey val="0"/>
          <c:showVal val="0"/>
          <c:showCatName val="0"/>
          <c:showSerName val="0"/>
          <c:showPercent val="0"/>
          <c:showBubbleSize val="0"/>
        </c:dLbls>
        <c:smooth val="0"/>
        <c:axId val="472889592"/>
        <c:axId val="472703240"/>
      </c:lineChart>
      <c:catAx>
        <c:axId val="472889592"/>
        <c:scaling>
          <c:orientation val="minMax"/>
        </c:scaling>
        <c:delete val="1"/>
        <c:axPos val="b"/>
        <c:numFmt formatCode="General" sourceLinked="1"/>
        <c:majorTickMark val="out"/>
        <c:minorTickMark val="none"/>
        <c:tickLblPos val="nextTo"/>
        <c:crossAx val="472703240"/>
        <c:crosses val="autoZero"/>
        <c:auto val="1"/>
        <c:lblAlgn val="ctr"/>
        <c:lblOffset val="100"/>
        <c:noMultiLvlLbl val="0"/>
      </c:catAx>
      <c:valAx>
        <c:axId val="472703240"/>
        <c:scaling>
          <c:orientation val="minMax"/>
        </c:scaling>
        <c:delete val="1"/>
        <c:axPos val="l"/>
        <c:numFmt formatCode="0%" sourceLinked="1"/>
        <c:majorTickMark val="out"/>
        <c:minorTickMark val="none"/>
        <c:tickLblPos val="none"/>
        <c:crossAx val="472889592"/>
        <c:crosses val="autoZero"/>
        <c:crossBetween val="between"/>
      </c:valAx>
      <c:spPr>
        <a:noFill/>
        <a:ln w="25400">
          <a:noFill/>
        </a:ln>
      </c:spPr>
    </c:plotArea>
    <c:legend>
      <c:legendPos val="r"/>
      <c:layout>
        <c:manualLayout>
          <c:xMode val="edge"/>
          <c:yMode val="edge"/>
          <c:x val="0.38452427585667498"/>
          <c:y val="0.26060260215567899"/>
          <c:w val="0.59688061159161498"/>
          <c:h val="0.43784908483358598"/>
        </c:manualLayout>
      </c:layout>
      <c:overlay val="0"/>
      <c:txPr>
        <a:bodyPr/>
        <a:lstStyle/>
        <a:p>
          <a:pPr>
            <a:defRPr sz="2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2" charset="0"/>
                <a:ea typeface="Arial" pitchFamily="-102" charset="0"/>
                <a:cs typeface="Arial" pitchFamily="-102" charset="0"/>
              </a:defRPr>
            </a:lvl1pPr>
          </a:lstStyle>
          <a:p>
            <a:pPr>
              <a:defRPr/>
            </a:pPr>
            <a:fld id="{B5396E82-FDC2-AB49-B141-3557C687E6B7}" type="datetime1">
              <a:rPr lang="en-US"/>
              <a:pPr>
                <a:defRPr/>
              </a:pPr>
              <a:t>6/25/18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2" charset="0"/>
                <a:ea typeface="Arial" pitchFamily="-102" charset="0"/>
                <a:cs typeface="Arial" pitchFamily="-102" charset="0"/>
              </a:defRPr>
            </a:lvl1pPr>
          </a:lstStyle>
          <a:p>
            <a:pPr>
              <a:defRPr/>
            </a:pPr>
            <a:fld id="{B281B743-4621-7A49-94F0-BBDBC6DC6BF2}" type="slidenum">
              <a:rPr lang="en-GB"/>
              <a:pPr>
                <a:defRPr/>
              </a:pPr>
              <a:t>‹#›</a:t>
            </a:fld>
            <a:endParaRPr lang="en-GB" dirty="0"/>
          </a:p>
        </p:txBody>
      </p:sp>
    </p:spTree>
    <p:extLst>
      <p:ext uri="{BB962C8B-B14F-4D97-AF65-F5344CB8AC3E}">
        <p14:creationId xmlns:p14="http://schemas.microsoft.com/office/powerpoint/2010/main" val="448564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81B743-4621-7A49-94F0-BBDBC6DC6BF2}"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normAutofit fontScale="77500" lnSpcReduction="20000"/>
          </a:bodyPr>
          <a:lstStyle/>
          <a:p>
            <a:pPr eaLnBrk="1" hangingPunct="1">
              <a:lnSpc>
                <a:spcPct val="90000"/>
              </a:lnSpc>
            </a:pPr>
            <a:r>
              <a:rPr lang="en-US" sz="1000" dirty="0">
                <a:latin typeface="Arial" pitchFamily="-102" charset="0"/>
                <a:cs typeface="Arial" pitchFamily="-102" charset="0"/>
              </a:rPr>
              <a:t>They started by</a:t>
            </a:r>
            <a:r>
              <a:rPr lang="en-US" sz="1000" baseline="0" dirty="0">
                <a:latin typeface="Arial" pitchFamily="-102" charset="0"/>
                <a:cs typeface="Arial" pitchFamily="-102" charset="0"/>
              </a:rPr>
              <a:t> p</a:t>
            </a:r>
            <a:r>
              <a:rPr lang="en-US" sz="1000" dirty="0">
                <a:latin typeface="Arial" pitchFamily="-102" charset="0"/>
                <a:cs typeface="Arial" pitchFamily="-102" charset="0"/>
              </a:rPr>
              <a:t>reparing themselves and by learning about</a:t>
            </a:r>
            <a:r>
              <a:rPr lang="en-US" sz="1000" baseline="0" dirty="0">
                <a:latin typeface="Arial" pitchFamily="-102" charset="0"/>
                <a:cs typeface="Arial" pitchFamily="-102" charset="0"/>
              </a:rPr>
              <a:t> them</a:t>
            </a:r>
            <a:r>
              <a:rPr lang="en-US" sz="1000" dirty="0">
                <a:latin typeface="Arial" pitchFamily="-102" charset="0"/>
                <a:cs typeface="Arial" pitchFamily="-102" charset="0"/>
              </a:rPr>
              <a:t>selves.</a:t>
            </a:r>
          </a:p>
          <a:p>
            <a:pPr eaLnBrk="1" hangingPunct="1">
              <a:lnSpc>
                <a:spcPct val="90000"/>
              </a:lnSpc>
            </a:pPr>
            <a:endParaRPr lang="en-US" sz="1000" dirty="0">
              <a:latin typeface="Arial" pitchFamily="-102" charset="0"/>
              <a:cs typeface="Arial" pitchFamily="-102" charset="0"/>
            </a:endParaRPr>
          </a:p>
          <a:p>
            <a:pPr eaLnBrk="1" hangingPunct="1">
              <a:lnSpc>
                <a:spcPct val="90000"/>
              </a:lnSpc>
            </a:pPr>
            <a:r>
              <a:rPr lang="en-US" altLang="ja-JP" sz="1000" dirty="0">
                <a:latin typeface="Arial" pitchFamily="-102" charset="0"/>
                <a:cs typeface="Arial" pitchFamily="-102" charset="0"/>
              </a:rPr>
              <a:t>As a first step, the entire staff—from visitor services part-time employees to department managers and the executive director—attended cultural competency training provided by an outside organization specializing in teaching organizations about how to accommodate and welcome diverse cultures and perspectives.</a:t>
            </a:r>
          </a:p>
          <a:p>
            <a:pPr eaLnBrk="1" hangingPunct="1">
              <a:lnSpc>
                <a:spcPct val="90000"/>
              </a:lnSpc>
            </a:pPr>
            <a:endParaRPr lang="en-US" altLang="ja-JP" sz="1000" dirty="0">
              <a:latin typeface="Arial" pitchFamily="-102" charset="0"/>
              <a:cs typeface="Arial" pitchFamily="-102" charset="0"/>
            </a:endParaRPr>
          </a:p>
          <a:p>
            <a:pPr eaLnBrk="1" hangingPunct="1">
              <a:lnSpc>
                <a:spcPct val="90000"/>
              </a:lnSpc>
            </a:pPr>
            <a:r>
              <a:rPr lang="en-US" altLang="ja-JP" sz="1000" dirty="0">
                <a:latin typeface="Arial" pitchFamily="-102" charset="0"/>
                <a:cs typeface="Arial" pitchFamily="-102" charset="0"/>
              </a:rPr>
              <a:t>The training was intended to raise consciousness of how culture impacts perceptions and communication styles, as well as to impart skills to understand and communicate with people from a range of backgrounds. It also provided a forum for staff conversations about the community engagement work and the role staff would play in bringing it to fruition, and to help staff take steps toward becoming more invested in that work.</a:t>
            </a:r>
          </a:p>
          <a:p>
            <a:pPr eaLnBrk="1" hangingPunct="1">
              <a:lnSpc>
                <a:spcPct val="90000"/>
              </a:lnSpc>
            </a:pPr>
            <a:r>
              <a:rPr lang="en-US" altLang="ja-JP" sz="1000" dirty="0">
                <a:latin typeface="Arial" pitchFamily="-102" charset="0"/>
                <a:cs typeface="Arial" pitchFamily="-102" charset="0"/>
              </a:rPr>
              <a:t> </a:t>
            </a:r>
            <a:endParaRPr lang="en-US" sz="1000" dirty="0">
              <a:latin typeface="Arial" pitchFamily="-102" charset="0"/>
              <a:cs typeface="Arial" pitchFamily="-102" charset="0"/>
            </a:endParaRPr>
          </a:p>
          <a:p>
            <a:pPr eaLnBrk="1" hangingPunct="1">
              <a:lnSpc>
                <a:spcPct val="90000"/>
              </a:lnSpc>
            </a:pPr>
            <a:r>
              <a:rPr lang="en-US" sz="1000" dirty="0">
                <a:latin typeface="Arial" pitchFamily="-102" charset="0"/>
                <a:cs typeface="Arial" pitchFamily="-102" charset="0"/>
              </a:rPr>
              <a:t>For all staff:</a:t>
            </a:r>
          </a:p>
          <a:p>
            <a:pPr eaLnBrk="1" hangingPunct="1">
              <a:lnSpc>
                <a:spcPct val="90000"/>
              </a:lnSpc>
            </a:pPr>
            <a:r>
              <a:rPr lang="en-US" sz="1000" dirty="0">
                <a:latin typeface="Arial" pitchFamily="-102" charset="0"/>
                <a:cs typeface="Arial" pitchFamily="-102" charset="0"/>
              </a:rPr>
              <a:t>Brown bag lunches</a:t>
            </a:r>
          </a:p>
          <a:p>
            <a:pPr eaLnBrk="1" hangingPunct="1">
              <a:lnSpc>
                <a:spcPct val="90000"/>
              </a:lnSpc>
            </a:pPr>
            <a:r>
              <a:rPr lang="en-US" sz="1000" dirty="0">
                <a:latin typeface="Arial" pitchFamily="-102" charset="0"/>
                <a:cs typeface="Arial" pitchFamily="-102" charset="0"/>
              </a:rPr>
              <a:t>Diversity training – discussions around race, ethnicity, equality/equity</a:t>
            </a:r>
          </a:p>
          <a:p>
            <a:pPr eaLnBrk="1" hangingPunct="1">
              <a:lnSpc>
                <a:spcPct val="90000"/>
              </a:lnSpc>
            </a:pPr>
            <a:r>
              <a:rPr lang="en-US" sz="1000" dirty="0">
                <a:latin typeface="Arial" pitchFamily="-102" charset="0"/>
                <a:cs typeface="Arial" pitchFamily="-102" charset="0"/>
              </a:rPr>
              <a:t>Reviewing our printed materials, website, social media, media outlets and programming. What/how we can change and grow. We are learning to learn.</a:t>
            </a:r>
          </a:p>
          <a:p>
            <a:pPr eaLnBrk="1" hangingPunct="1">
              <a:lnSpc>
                <a:spcPct val="90000"/>
              </a:lnSpc>
            </a:pPr>
            <a:endParaRPr lang="en-US" sz="1000" dirty="0">
              <a:latin typeface="Arial" pitchFamily="-102" charset="0"/>
              <a:cs typeface="Arial" pitchFamily="-102" charset="0"/>
            </a:endParaRPr>
          </a:p>
          <a:p>
            <a:r>
              <a:rPr lang="en-US" altLang="ja-JP" sz="1000" dirty="0"/>
              <a:t>A few of the topics included</a:t>
            </a:r>
            <a:r>
              <a:rPr lang="en-US" altLang="ja-JP" sz="1000" baseline="0" dirty="0"/>
              <a:t> things that would help them get outside their doors and understand the community</a:t>
            </a:r>
            <a:endParaRPr lang="en-US" altLang="ja-JP" sz="1000" dirty="0"/>
          </a:p>
          <a:p>
            <a:r>
              <a:rPr lang="en-US" altLang="ja-JP" sz="1000" dirty="0"/>
              <a:t>Relationship Building</a:t>
            </a:r>
          </a:p>
          <a:p>
            <a:r>
              <a:rPr lang="en-US" altLang="ja-JP" sz="1000" dirty="0"/>
              <a:t>Collaborations and Partnerships; Agencies, Organizations, and Resources in Southeast Philadelphia</a:t>
            </a:r>
          </a:p>
          <a:p>
            <a:r>
              <a:rPr lang="en-US" altLang="ja-JP" sz="1000" dirty="0"/>
              <a:t>Community Arts Strategies and Programming for New Audiences </a:t>
            </a:r>
          </a:p>
          <a:p>
            <a:r>
              <a:rPr lang="en-US" altLang="ja-JP" sz="1000" dirty="0"/>
              <a:t>Language Strategies for Working with English-Language Learners</a:t>
            </a:r>
          </a:p>
          <a:p>
            <a:endParaRPr lang="en-US" altLang="ja-JP" sz="1000" dirty="0"/>
          </a:p>
          <a:p>
            <a:r>
              <a:rPr lang="en-US" altLang="ja-JP" sz="1000" dirty="0"/>
              <a:t>Site visits:</a:t>
            </a:r>
          </a:p>
          <a:p>
            <a:r>
              <a:rPr lang="en-US" altLang="ja-JP" sz="1000" dirty="0"/>
              <a:t>The Italian Market area shops and vendors</a:t>
            </a:r>
          </a:p>
          <a:p>
            <a:r>
              <a:rPr lang="en-US" altLang="ja-JP" sz="1000" dirty="0"/>
              <a:t>Cambodian Association of Greater Philadelphia, Mifflin Square Park, and Preah Buddha Rangsey Cambodian Temple and Community Center</a:t>
            </a:r>
          </a:p>
          <a:p>
            <a:r>
              <a:rPr lang="en-US" altLang="ja-JP" sz="1000" dirty="0"/>
              <a:t>Annunciation B.V.M. Church Hispanic Outreach Center </a:t>
            </a:r>
            <a:br>
              <a:rPr lang="en-US" altLang="ja-JP" sz="1000" dirty="0"/>
            </a:br>
            <a:r>
              <a:rPr lang="en-US" altLang="ja-JP" sz="1000" dirty="0"/>
              <a:t>  </a:t>
            </a:r>
          </a:p>
          <a:p>
            <a:pPr eaLnBrk="1" hangingPunct="1"/>
            <a:r>
              <a:rPr lang="en-US" altLang="ja-JP" sz="1000" dirty="0">
                <a:latin typeface="Arial" pitchFamily="-102" charset="0"/>
                <a:cs typeface="Arial" pitchFamily="-102" charset="0"/>
              </a:rPr>
              <a:t>Although staff in some departments had longstanding relationships with several community organizations, many people who worked in the building had never visited Fleisher’s community programs or had contact with these partner organizations. Everyone—from facility staff to the executive director and members of the Board—took part in at least three field visits to different community operations, including the following:</a:t>
            </a:r>
            <a:br>
              <a:rPr lang="en-US" altLang="ja-JP" sz="1000" dirty="0">
                <a:latin typeface="Arial" pitchFamily="-102" charset="0"/>
                <a:cs typeface="Arial" pitchFamily="-102" charset="0"/>
              </a:rPr>
            </a:br>
            <a:endParaRPr lang="en-US" sz="1000" dirty="0"/>
          </a:p>
          <a:p>
            <a:r>
              <a:rPr lang="en-US" altLang="ja-JP" sz="1000" dirty="0">
                <a:latin typeface="Arial" pitchFamily="-102" charset="0"/>
                <a:cs typeface="Arial" pitchFamily="-102" charset="0"/>
              </a:rPr>
              <a:t>A</a:t>
            </a:r>
            <a:r>
              <a:rPr lang="en-US" altLang="ja-JP" sz="1000" baseline="0" dirty="0">
                <a:latin typeface="Arial" pitchFamily="-102" charset="0"/>
                <a:cs typeface="Arial" pitchFamily="-102" charset="0"/>
              </a:rPr>
              <a:t> series of new programs got them into the communities and helped them build those bridges</a:t>
            </a:r>
            <a:endParaRPr lang="en-US" altLang="ja-JP"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lnSpc>
                <a:spcPct val="90000"/>
              </a:lnSpc>
              <a:spcBef>
                <a:spcPct val="0"/>
              </a:spcBef>
            </a:pPr>
            <a:r>
              <a:rPr lang="en-US" b="1" dirty="0">
                <a:latin typeface="Calibri" pitchFamily="-102" charset="0"/>
                <a:cs typeface="Arial" pitchFamily="-102" charset="0"/>
              </a:rPr>
              <a:t>ColorWheels </a:t>
            </a:r>
          </a:p>
          <a:p>
            <a:pPr eaLnBrk="1" hangingPunct="1">
              <a:lnSpc>
                <a:spcPct val="90000"/>
              </a:lnSpc>
              <a:spcBef>
                <a:spcPct val="0"/>
              </a:spcBef>
            </a:pPr>
            <a:r>
              <a:rPr lang="en-US" dirty="0">
                <a:latin typeface="Calibri" pitchFamily="-102" charset="0"/>
                <a:cs typeface="Arial" pitchFamily="-102" charset="0"/>
              </a:rPr>
              <a:t>Fleisher</a:t>
            </a:r>
            <a:r>
              <a:rPr lang="ja-JP" altLang="en-US" dirty="0">
                <a:latin typeface="Calibri" pitchFamily="-102" charset="0"/>
                <a:cs typeface="Arial" pitchFamily="-102" charset="0"/>
              </a:rPr>
              <a:t>’</a:t>
            </a:r>
            <a:r>
              <a:rPr lang="en-US" altLang="ja-JP" dirty="0">
                <a:latin typeface="Calibri" pitchFamily="-102" charset="0"/>
                <a:cs typeface="Arial" pitchFamily="-102" charset="0"/>
              </a:rPr>
              <a:t>s mobile art studio. That has served approximately 2,500 adults, children and families in 2 years. Received startup funding through PNC Arts Alive program.</a:t>
            </a:r>
          </a:p>
          <a:p>
            <a:pPr eaLnBrk="1" hangingPunct="1">
              <a:lnSpc>
                <a:spcPct val="90000"/>
              </a:lnSpc>
              <a:spcBef>
                <a:spcPct val="0"/>
              </a:spcBef>
            </a:pPr>
            <a:endParaRPr lang="en-US" b="1" dirty="0">
              <a:latin typeface="Calibri" pitchFamily="-102" charset="0"/>
              <a:cs typeface="Arial" pitchFamily="-102" charset="0"/>
            </a:endParaRPr>
          </a:p>
          <a:p>
            <a:pPr eaLnBrk="1" hangingPunct="1">
              <a:lnSpc>
                <a:spcPct val="90000"/>
              </a:lnSpc>
            </a:pPr>
            <a:endParaRPr lang="en-US" dirty="0">
              <a:latin typeface="Arial" pitchFamily="-102" charset="0"/>
              <a:cs typeface="Arial" pitchFamily="-10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latin typeface="Arial" pitchFamily="-102" charset="0"/>
              <a:cs typeface="Arial" pitchFamily="-102" charset="0"/>
            </a:endParaRPr>
          </a:p>
        </p:txBody>
      </p:sp>
      <p:sp>
        <p:nvSpPr>
          <p:cNvPr id="72708" name="Slide Number Placeholder 3"/>
          <p:cNvSpPr>
            <a:spLocks noGrp="1"/>
          </p:cNvSpPr>
          <p:nvPr>
            <p:ph type="sldNum" sz="quarter" idx="5"/>
          </p:nvPr>
        </p:nvSpPr>
        <p:spPr>
          <a:noFill/>
        </p:spPr>
        <p:txBody>
          <a:bodyPr/>
          <a:lstStyle/>
          <a:p>
            <a:fld id="{71624951-6D5B-8A4F-A5C1-19DBE8A46E09}" type="slidenum">
              <a:rPr lang="en-US">
                <a:latin typeface="Arial" pitchFamily="-102" charset="0"/>
              </a:rPr>
              <a:pPr/>
              <a:t>18</a:t>
            </a:fld>
            <a:endParaRPr lang="en-US" dirty="0">
              <a:latin typeface="Arial" pitchFamily="-10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81B743-4621-7A49-94F0-BBDBC6DC6BF2}"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D1219A-FCF0-B742-A203-D69E87C95C4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9DD1219A-FCF0-B742-A203-D69E87C95C4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81B743-4621-7A49-94F0-BBDBC6DC6BF2}" type="slidenum">
              <a:rPr lang="en-GB" smtClean="0"/>
              <a:pPr>
                <a:defRPr/>
              </a:pPr>
              <a:t>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76" rtl="0" eaLnBrk="1" fontAlgn="auto" latinLnBrk="0" hangingPunct="1">
              <a:lnSpc>
                <a:spcPct val="100000"/>
              </a:lnSpc>
              <a:spcBef>
                <a:spcPts val="0"/>
              </a:spcBef>
              <a:spcAft>
                <a:spcPts val="0"/>
              </a:spcAft>
              <a:buClrTx/>
              <a:buSzTx/>
              <a:buFontTx/>
              <a:buNone/>
              <a:tabLst/>
              <a:defRPr/>
            </a:pPr>
            <a:r>
              <a:rPr lang="en-US" sz="1100" i="1" baseline="0" dirty="0">
                <a:latin typeface="Arial"/>
                <a:cs typeface="Arial"/>
              </a:rPr>
              <a:t>This is </a:t>
            </a:r>
            <a:r>
              <a:rPr lang="en-US" sz="1100" i="1" dirty="0">
                <a:latin typeface="Arial"/>
                <a:cs typeface="Arial"/>
              </a:rPr>
              <a:t>PNB’s teen night </a:t>
            </a:r>
            <a:r>
              <a:rPr lang="en-US" sz="1100" dirty="0">
                <a:latin typeface="Arial"/>
                <a:cs typeface="Arial"/>
              </a:rPr>
              <a:t>where teens get an exclusive preview of new choreography.</a:t>
            </a:r>
            <a:r>
              <a:rPr lang="en-US" sz="1100" baseline="0" dirty="0">
                <a:latin typeface="Arial"/>
                <a:cs typeface="Arial"/>
              </a:rPr>
              <a:t> </a:t>
            </a:r>
            <a:endParaRPr lang="en-US" sz="1100" baseline="0" dirty="0"/>
          </a:p>
          <a:p>
            <a:pPr marL="0" marR="0" indent="0" algn="l" defTabSz="457176" rtl="0" eaLnBrk="1" fontAlgn="auto" latinLnBrk="0" hangingPunct="1">
              <a:lnSpc>
                <a:spcPct val="100000"/>
              </a:lnSpc>
              <a:spcBef>
                <a:spcPts val="0"/>
              </a:spcBef>
              <a:spcAft>
                <a:spcPts val="0"/>
              </a:spcAft>
              <a:buClrTx/>
              <a:buSzTx/>
              <a:buFontTx/>
              <a:buNone/>
              <a:tabLst/>
              <a:defRPr/>
            </a:pPr>
            <a:r>
              <a:rPr lang="en-US" sz="1100" baseline="0" dirty="0">
                <a:latin typeface="Arial"/>
                <a:cs typeface="Arial"/>
              </a:rPr>
              <a:t>The event </a:t>
            </a:r>
            <a:r>
              <a:rPr lang="en-US" sz="1100" dirty="0">
                <a:latin typeface="Arial"/>
                <a:cs typeface="Arial"/>
              </a:rPr>
              <a:t>sells out each year,</a:t>
            </a:r>
            <a:r>
              <a:rPr lang="en-US" sz="1100" baseline="0" dirty="0">
                <a:latin typeface="Arial"/>
                <a:cs typeface="Arial"/>
              </a:rPr>
              <a:t> and t</a:t>
            </a:r>
            <a:r>
              <a:rPr lang="en-US" sz="1100" dirty="0">
                <a:latin typeface="Arial"/>
                <a:cs typeface="Arial"/>
              </a:rPr>
              <a:t>hose teens typically also find their way to a performance</a:t>
            </a:r>
            <a:r>
              <a:rPr lang="en-US" sz="1100" baseline="0" dirty="0">
                <a:latin typeface="Arial"/>
                <a:cs typeface="Arial"/>
              </a:rPr>
              <a:t> on the mainstage, and PNB has seen it’s teen audience double at a time when the national trend is toward decline</a:t>
            </a:r>
          </a:p>
          <a:p>
            <a:endParaRPr lang="en-US" sz="1100" b="1" dirty="0"/>
          </a:p>
        </p:txBody>
      </p:sp>
      <p:sp>
        <p:nvSpPr>
          <p:cNvPr id="4" name="Slide Number Placeholder 3"/>
          <p:cNvSpPr>
            <a:spLocks noGrp="1"/>
          </p:cNvSpPr>
          <p:nvPr>
            <p:ph type="sldNum" sz="quarter" idx="10"/>
          </p:nvPr>
        </p:nvSpPr>
        <p:spPr/>
        <p:txBody>
          <a:bodyPr/>
          <a:lstStyle/>
          <a:p>
            <a:fld id="{9DD1219A-FCF0-B742-A203-D69E87C95C4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Teen night especially</a:t>
            </a:r>
            <a:r>
              <a:rPr lang="en-US" baseline="0" dirty="0"/>
              <a:t> good for young people, the PNB artists are their age</a:t>
            </a:r>
          </a:p>
          <a:p>
            <a:endParaRPr lang="en-US" dirty="0"/>
          </a:p>
          <a:p>
            <a:r>
              <a:rPr lang="en-US" dirty="0"/>
              <a:t>Doesn’t stop here…all kinds of ways to get to</a:t>
            </a:r>
            <a:r>
              <a:rPr lang="en-US" baseline="0" dirty="0"/>
              <a:t> know PNB</a:t>
            </a:r>
            <a:endParaRPr lang="en-US" dirty="0"/>
          </a:p>
        </p:txBody>
      </p:sp>
      <p:sp>
        <p:nvSpPr>
          <p:cNvPr id="4" name="Slide Number Placeholder 3"/>
          <p:cNvSpPr>
            <a:spLocks noGrp="1"/>
          </p:cNvSpPr>
          <p:nvPr>
            <p:ph type="sldNum" sz="quarter" idx="10"/>
          </p:nvPr>
        </p:nvSpPr>
        <p:spPr/>
        <p:txBody>
          <a:bodyPr/>
          <a:lstStyle/>
          <a:p>
            <a:fld id="{9DD1219A-FCF0-B742-A203-D69E87C95C4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81B743-4621-7A49-94F0-BBDBC6DC6BF2}" type="slidenum">
              <a:rPr lang="en-GB" smtClean="0"/>
              <a:pPr>
                <a:defRPr/>
              </a:pPr>
              <a:t>13</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3040718-8DEE-7B41-A0BC-767BAB2E764E}" type="slidenum">
              <a:rPr lang="en-US">
                <a:latin typeface="Arial" pitchFamily="-102" charset="0"/>
              </a:rPr>
              <a:pPr/>
              <a:t>14</a:t>
            </a:fld>
            <a:endParaRPr lang="en-US" dirty="0">
              <a:latin typeface="Arial" pitchFamily="-102"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742909" lvl="1" indent="-285734">
              <a:spcBef>
                <a:spcPct val="0"/>
              </a:spcBef>
              <a:buFontTx/>
              <a:buChar char="•"/>
            </a:pPr>
            <a:endParaRPr lang="en-US" sz="1100" dirty="0">
              <a:solidFill>
                <a:schemeClr val="tx1"/>
              </a:solidFill>
              <a:latin typeface="Arial"/>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D462E5-F111-DF4F-A21E-A2C2DA4567E2}" type="slidenum">
              <a:rPr lang="en-US">
                <a:latin typeface="Arial" pitchFamily="-102" charset="0"/>
              </a:rPr>
              <a:pPr/>
              <a:t>15</a:t>
            </a:fld>
            <a:endParaRPr lang="en-US" dirty="0">
              <a:latin typeface="Arial" pitchFamily="-102"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800" dirty="0">
                <a:solidFill>
                  <a:schemeClr val="bg1"/>
                </a:solidFill>
                <a:latin typeface="Arial" pitchFamily="-102" charset="0"/>
                <a:cs typeface="Arial" pitchFamily="-102" charset="0"/>
              </a:rPr>
              <a:t>From the initial research with Slover, Linnet emerged there main cardinal points on the directional compass.</a:t>
            </a:r>
          </a:p>
          <a:p>
            <a:pPr eaLnBrk="1" hangingPunct="1"/>
            <a:endParaRPr lang="en-US" sz="800" dirty="0">
              <a:solidFill>
                <a:schemeClr val="bg1"/>
              </a:solidFill>
              <a:latin typeface="Arial" pitchFamily="-102" charset="0"/>
              <a:cs typeface="Arial" pitchFamily="-102" charset="0"/>
            </a:endParaRPr>
          </a:p>
          <a:p>
            <a:pPr eaLnBrk="1" hangingPunct="1"/>
            <a:r>
              <a:rPr lang="en-US" sz="800" dirty="0">
                <a:solidFill>
                  <a:schemeClr val="bg1"/>
                </a:solidFill>
                <a:latin typeface="Arial" pitchFamily="-102" charset="0"/>
                <a:cs typeface="Arial" pitchFamily="-102" charset="0"/>
              </a:rPr>
              <a:t>Come to us – come to our communities the places we feel comfortable</a:t>
            </a:r>
          </a:p>
          <a:p>
            <a:pPr eaLnBrk="1" hangingPunct="1"/>
            <a:r>
              <a:rPr lang="en-US" sz="800" dirty="0">
                <a:solidFill>
                  <a:schemeClr val="bg1"/>
                </a:solidFill>
                <a:latin typeface="Arial" pitchFamily="-102" charset="0"/>
                <a:cs typeface="Arial" pitchFamily="-102" charset="0"/>
              </a:rPr>
              <a:t>Show us- show us what you do, who you are, not only as an institution but as people</a:t>
            </a:r>
          </a:p>
          <a:p>
            <a:pPr eaLnBrk="1" hangingPunct="1"/>
            <a:r>
              <a:rPr lang="en-US" sz="800" dirty="0">
                <a:solidFill>
                  <a:schemeClr val="bg1"/>
                </a:solidFill>
                <a:latin typeface="Arial" pitchFamily="-102" charset="0"/>
                <a:cs typeface="Arial" pitchFamily="-102" charset="0"/>
              </a:rPr>
              <a:t>Welcome us- If we decide to come to you be ready to help us feel welcome. This has guided our community engagement programming and our staff training.</a:t>
            </a:r>
          </a:p>
          <a:p>
            <a:pPr eaLnBrk="1" hangingPunct="1">
              <a:lnSpc>
                <a:spcPct val="90000"/>
              </a:lnSpc>
              <a:buFontTx/>
              <a:buNone/>
            </a:pPr>
            <a:endParaRPr lang="en-US" sz="800" dirty="0">
              <a:latin typeface="Arial"/>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p:nvPr userDrawn="1"/>
        </p:nvSpPr>
        <p:spPr>
          <a:xfrm>
            <a:off x="152400" y="914400"/>
            <a:ext cx="86868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 name="Rectangle 13"/>
          <p:cNvSpPr/>
          <p:nvPr userDrawn="1"/>
        </p:nvSpPr>
        <p:spPr>
          <a:xfrm>
            <a:off x="304800" y="960438"/>
            <a:ext cx="86868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a:ln w="50800">
            <a:solidFill>
              <a:schemeClr val="accent1">
                <a:shade val="50000"/>
              </a:schemeClr>
            </a:solidFill>
          </a:ln>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B033E7FE-9EFA-3949-B1CB-CE37C76729DE}" type="datetime1">
              <a:rPr lang="en-US"/>
              <a:pPr>
                <a:defRPr/>
              </a:pPr>
              <a:t>6/25/18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6BB307C9-EBE3-EC43-A6BE-046A979671F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a:ln w="50800">
            <a:solidFill>
              <a:schemeClr val="accent1">
                <a:shade val="50000"/>
              </a:schemeClr>
            </a:solidFill>
          </a:ln>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2AE1C7A-F7BB-BE4B-ADCD-26CDA52A956F}" type="datetime1">
              <a:rPr lang="en-US"/>
              <a:pPr>
                <a:defRPr/>
              </a:pPr>
              <a:t>6/25/18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C53C744-35D8-9043-9A85-53B8651FA9A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a:ln w="50800">
            <a:solidFill>
              <a:schemeClr val="accent1">
                <a:shade val="50000"/>
              </a:schemeClr>
            </a:solidFill>
          </a:ln>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081FBA2B-268E-E740-B103-AA41498D8512}" type="datetime1">
              <a:rPr lang="en-US"/>
              <a:pPr>
                <a:defRPr/>
              </a:pPr>
              <a:t>6/25/18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5E01A6-085E-A44F-A83F-6A9F4886416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Full Page">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2"/>
            <a:ext cx="8763000" cy="874713"/>
          </a:xfrm>
          <a:prstGeom prst="rect">
            <a:avLst/>
          </a:prstGeom>
        </p:spPr>
        <p:txBody>
          <a:bodyPr/>
          <a:lstStyle>
            <a:lvl1pPr>
              <a:defRPr sz="4800" b="0" i="0" cap="none">
                <a:latin typeface="Gill Sans"/>
                <a:cs typeface="Gill Sans"/>
              </a:defRPr>
            </a:lvl1pPr>
          </a:lstStyle>
          <a:p>
            <a:r>
              <a:rPr lang="en-US" dirty="0"/>
              <a:t>Click to edit Master title style</a:t>
            </a:r>
          </a:p>
        </p:txBody>
      </p:sp>
      <p:sp>
        <p:nvSpPr>
          <p:cNvPr id="5" name="Rectangle 3"/>
          <p:cNvSpPr>
            <a:spLocks noGrp="1" noChangeArrowheads="1"/>
          </p:cNvSpPr>
          <p:nvPr>
            <p:ph type="body" idx="1"/>
          </p:nvPr>
        </p:nvSpPr>
        <p:spPr bwMode="auto">
          <a:xfrm>
            <a:off x="892970" y="1946673"/>
            <a:ext cx="7358063" cy="4018359"/>
          </a:xfrm>
          <a:prstGeom prst="rect">
            <a:avLst/>
          </a:prstGeom>
          <a:noFill/>
          <a:ln w="12700">
            <a:noFill/>
            <a:miter lim="800000"/>
            <a:headEnd/>
            <a:tailEnd/>
          </a:ln>
          <a:effectLst/>
        </p:spPr>
        <p:txBody>
          <a:bodyPr vert="horz" wrap="square" lIns="35715" tIns="35715" rIns="35715" bIns="35715" numCol="1" anchor="t" anchorCtr="0" compatLnSpc="1">
            <a:prstTxWarp prst="textNoShape">
              <a:avLst/>
            </a:prstTxWarp>
          </a:bodyPr>
          <a:lstStyle/>
          <a:p>
            <a:pPr lvl="0"/>
            <a:r>
              <a:rPr lang="en-US" dirty="0">
                <a:sym typeface="Gill Sans" pitchFamily="-102" charset="0"/>
              </a:rPr>
              <a:t>Click to edit Master text styles</a:t>
            </a:r>
          </a:p>
          <a:p>
            <a:pPr lvl="1"/>
            <a:r>
              <a:rPr lang="en-US" dirty="0">
                <a:sym typeface="Gill Sans" pitchFamily="-102" charset="0"/>
              </a:rPr>
              <a:t>Second level</a:t>
            </a:r>
          </a:p>
          <a:p>
            <a:pPr lvl="2"/>
            <a:r>
              <a:rPr lang="en-US" dirty="0">
                <a:sym typeface="Gill Sans" pitchFamily="-102" charset="0"/>
              </a:rPr>
              <a:t>Third level</a:t>
            </a:r>
          </a:p>
          <a:p>
            <a:pPr lvl="3"/>
            <a:r>
              <a:rPr lang="en-US" dirty="0">
                <a:sym typeface="Gill Sans" pitchFamily="-102" charset="0"/>
              </a:rPr>
              <a:t>Fourth level</a:t>
            </a:r>
          </a:p>
          <a:p>
            <a:pPr lvl="4"/>
            <a:r>
              <a:rPr lang="en-US" dirty="0">
                <a:sym typeface="Gill Sans" pitchFamily="-102" charset="0"/>
              </a:rPr>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66999" y="965042"/>
            <a:ext cx="6172201" cy="4114800"/>
          </a:xfrm>
          <a:prstGeom prst="rect">
            <a:avLst/>
          </a:prstGeom>
        </p:spPr>
        <p:txBody>
          <a:bodyPr/>
          <a:lstStyle>
            <a:lvl1pPr>
              <a:spcBef>
                <a:spcPts val="0"/>
              </a:spcBef>
              <a:spcAft>
                <a:spcPts val="300"/>
              </a:spcAft>
              <a:defRPr/>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711174" y="963490"/>
            <a:ext cx="1752625" cy="4114800"/>
          </a:xfrm>
          <a:prstGeom prst="rect">
            <a:avLst/>
          </a:prstGeom>
        </p:spPr>
        <p:txBody>
          <a:bodyPr/>
          <a:lstStyle>
            <a:lvl1pPr marL="53975" indent="3175">
              <a:buNone/>
              <a:tabLst/>
              <a:defRPr b="0" i="0">
                <a:solidFill>
                  <a:srgbClr val="603A2F"/>
                </a:solidFill>
                <a:latin typeface="Arial Rounded MT Bold"/>
                <a:cs typeface="Arial Rounded MT Bold"/>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72E2C07-4988-BE49-B5F1-277277F4698D}" type="datetime1">
              <a:rPr lang="en-US"/>
              <a:pPr>
                <a:defRPr/>
              </a:pPr>
              <a:t>6/25/18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9C0944-56A9-8D4E-90B9-15A9F3D5454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a:ln w="50800">
            <a:solidFill>
              <a:schemeClr val="accent1">
                <a:shade val="50000"/>
              </a:schemeClr>
            </a:solidFill>
          </a:ln>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C779CDC5-232D-A240-804D-F846A4321962}" type="datetime1">
              <a:rPr lang="en-US"/>
              <a:pPr>
                <a:defRPr/>
              </a:pPr>
              <a:t>6/25/18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452D4E-0E23-9746-9009-73BA94FD1F6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a:ln w="50800">
            <a:solidFill>
              <a:schemeClr val="accent1">
                <a:shade val="50000"/>
              </a:schemeClr>
            </a:solidFill>
          </a:ln>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a:ln w="50800">
            <a:solidFill>
              <a:schemeClr val="accent1">
                <a:shade val="50000"/>
              </a:schemeClr>
            </a:solidFill>
          </a:ln>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5816D1DD-213F-0C40-AC54-5A93AE70D644}" type="datetime1">
              <a:rPr lang="en-US"/>
              <a:pPr>
                <a:defRPr/>
              </a:pPr>
              <a:t>6/25/18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9D6153-F9AF-CF4A-BE05-E1442F17FB4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a:solidFill>
            <a:schemeClr val="accent1"/>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a:ln w="50800">
            <a:solidFill>
              <a:schemeClr val="accent1">
                <a:shade val="50000"/>
              </a:schemeClr>
            </a:solidFill>
          </a:ln>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a:solidFill>
            <a:schemeClr val="accent1"/>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a:ln w="50800">
            <a:solidFill>
              <a:schemeClr val="accent1">
                <a:shade val="50000"/>
              </a:schemeClr>
            </a:solidFill>
          </a:ln>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03F5C445-90C0-3444-A17E-412D8F832A3A}" type="datetime1">
              <a:rPr lang="en-US"/>
              <a:pPr>
                <a:defRPr/>
              </a:pPr>
              <a:t>6/25/18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46EA00B-EA9D-5B45-9841-8C090109CE4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p:nvPr userDrawn="1"/>
        </p:nvSpPr>
        <p:spPr>
          <a:xfrm>
            <a:off x="4876800" y="2819400"/>
            <a:ext cx="3810000" cy="1295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solidFill>
                  <a:schemeClr val="tx1">
                    <a:lumMod val="65000"/>
                    <a:lumOff val="35000"/>
                  </a:schemeClr>
                </a:solidFill>
              </a:rPr>
              <a:t>Click to edit text</a:t>
            </a:r>
          </a:p>
        </p:txBody>
      </p: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826363EF-0A08-B644-BD31-7FEDB3ACCFAF}" type="datetime1">
              <a:rPr lang="en-US"/>
              <a:pPr>
                <a:defRPr/>
              </a:pPr>
              <a:t>6/25/18</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57B9C43D-7565-6247-BC1C-0B3EA58425C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492AB5-8004-9643-BBDD-60140E778296}" type="datetime1">
              <a:rPr lang="en-US"/>
              <a:pPr>
                <a:defRPr/>
              </a:pPr>
              <a:t>6/25/18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2FE92CA-9515-824B-9D44-5D31D87F9E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2951910D-8756-5749-95AD-82A859AB440F}" type="datetime1">
              <a:rPr lang="en-US"/>
              <a:pPr>
                <a:defRPr/>
              </a:pPr>
              <a:t>6/25/18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EB377E-91FC-6042-974B-9DB81657EB3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a:ln w="50800">
            <a:solidFill>
              <a:schemeClr val="accent1">
                <a:shade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a:ln w="50800">
            <a:solidFill>
              <a:schemeClr val="accent1">
                <a:shade val="50000"/>
              </a:schemeClr>
            </a:solidFill>
          </a:ln>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338D91-425D-0340-B52D-075D8C03BB90}" type="datetime1">
              <a:rPr lang="en-US"/>
              <a:pPr>
                <a:defRPr/>
              </a:pPr>
              <a:t>6/25/18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D80D18-1C81-854D-AFA6-3B38378990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2" charset="0"/>
                <a:ea typeface="Arial" pitchFamily="-102" charset="0"/>
                <a:cs typeface="Arial" pitchFamily="-102" charset="0"/>
              </a:defRPr>
            </a:lvl1pPr>
          </a:lstStyle>
          <a:p>
            <a:pPr>
              <a:defRPr/>
            </a:pPr>
            <a:fld id="{CE50171A-1066-3849-AB59-046E36F98D96}" type="datetime1">
              <a:rPr lang="en-US"/>
              <a:pPr>
                <a:defRPr/>
              </a:pPr>
              <a:t>6/25/18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2" charset="0"/>
                <a:ea typeface="Arial" pitchFamily="-102" charset="0"/>
                <a:cs typeface="Arial" pitchFamily="-102" charset="0"/>
              </a:defRPr>
            </a:lvl1pPr>
          </a:lstStyle>
          <a:p>
            <a:pPr>
              <a:defRPr/>
            </a:pPr>
            <a:fld id="{70875422-41AF-C64E-AF77-CD4E050AA6CB}" type="slidenum">
              <a:rPr lang="en-US"/>
              <a:pPr>
                <a:defRPr/>
              </a:pPr>
              <a:t>‹#›</a:t>
            </a:fld>
            <a:endParaRPr lang="en-US" dirty="0"/>
          </a:p>
        </p:txBody>
      </p:sp>
      <p:sp>
        <p:nvSpPr>
          <p:cNvPr id="8" name="Rectangle 7"/>
          <p:cNvSpPr/>
          <p:nvPr userDrawn="1"/>
        </p:nvSpPr>
        <p:spPr>
          <a:xfrm>
            <a:off x="152400" y="6126163"/>
            <a:ext cx="8686800"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 name="Rectangle 8"/>
          <p:cNvSpPr/>
          <p:nvPr userDrawn="1"/>
        </p:nvSpPr>
        <p:spPr>
          <a:xfrm>
            <a:off x="304800" y="6172200"/>
            <a:ext cx="8686800"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31" name="Title Placeholder 1"/>
          <p:cNvSpPr>
            <a:spLocks noGrp="1"/>
          </p:cNvSpPr>
          <p:nvPr>
            <p:ph type="title"/>
          </p:nvPr>
        </p:nvSpPr>
        <p:spPr bwMode="auto">
          <a:xfrm>
            <a:off x="457200" y="274638"/>
            <a:ext cx="8229600" cy="1143000"/>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88" r:id="rId2"/>
    <p:sldLayoutId id="2147483689" r:id="rId3"/>
    <p:sldLayoutId id="2147483690" r:id="rId4"/>
    <p:sldLayoutId id="2147483691" r:id="rId5"/>
    <p:sldLayoutId id="2147483698" r:id="rId6"/>
    <p:sldLayoutId id="2147483692" r:id="rId7"/>
    <p:sldLayoutId id="2147483693" r:id="rId8"/>
    <p:sldLayoutId id="2147483694" r:id="rId9"/>
    <p:sldLayoutId id="2147483695" r:id="rId10"/>
    <p:sldLayoutId id="2147483696" r:id="rId11"/>
    <p:sldLayoutId id="2147483699" r:id="rId12"/>
    <p:sldLayoutId id="2147483700" r:id="rId13"/>
  </p:sldLayoutIdLst>
  <p:txStyles>
    <p:titleStyle>
      <a:lvl1pPr algn="ctr" rtl="0" eaLnBrk="0" fontAlgn="base" hangingPunct="0">
        <a:spcBef>
          <a:spcPct val="0"/>
        </a:spcBef>
        <a:spcAft>
          <a:spcPct val="0"/>
        </a:spcAft>
        <a:defRPr sz="4400" kern="12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Calibri" pitchFamily="-102"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Calibri" pitchFamily="-102"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Calibri" pitchFamily="-102"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Calibri" pitchFamily="-102"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bg1"/>
          </a:solidFill>
          <a:latin typeface="Calibri" pitchFamily="-102" charset="0"/>
        </a:defRPr>
      </a:lvl6pPr>
      <a:lvl7pPr marL="914400" algn="ctr" rtl="0" fontAlgn="base">
        <a:spcBef>
          <a:spcPct val="0"/>
        </a:spcBef>
        <a:spcAft>
          <a:spcPct val="0"/>
        </a:spcAft>
        <a:defRPr sz="4400">
          <a:solidFill>
            <a:schemeClr val="bg1"/>
          </a:solidFill>
          <a:latin typeface="Calibri" pitchFamily="-102" charset="0"/>
        </a:defRPr>
      </a:lvl7pPr>
      <a:lvl8pPr marL="1371600" algn="ctr" rtl="0" fontAlgn="base">
        <a:spcBef>
          <a:spcPct val="0"/>
        </a:spcBef>
        <a:spcAft>
          <a:spcPct val="0"/>
        </a:spcAft>
        <a:defRPr sz="4400">
          <a:solidFill>
            <a:schemeClr val="bg1"/>
          </a:solidFill>
          <a:latin typeface="Calibri" pitchFamily="-102" charset="0"/>
        </a:defRPr>
      </a:lvl8pPr>
      <a:lvl9pPr marL="1828800" algn="ctr" rtl="0" fontAlgn="base">
        <a:spcBef>
          <a:spcPct val="0"/>
        </a:spcBef>
        <a:spcAft>
          <a:spcPct val="0"/>
        </a:spcAft>
        <a:defRPr sz="4400">
          <a:solidFill>
            <a:schemeClr val="bg1"/>
          </a:solidFill>
          <a:latin typeface="Calibri" pitchFamily="-102" charset="0"/>
        </a:defRPr>
      </a:lvl9pPr>
    </p:titleStyle>
    <p:bodyStyle>
      <a:lvl1pPr marL="342900" indent="-342900" algn="l" rtl="0" eaLnBrk="0" fontAlgn="base" hangingPunct="0">
        <a:spcBef>
          <a:spcPct val="20000"/>
        </a:spcBef>
        <a:spcAft>
          <a:spcPct val="0"/>
        </a:spcAft>
        <a:buFont typeface="Arial" pitchFamily="-102"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Font typeface="Arial" pitchFamily="-102" charset="0"/>
        <a:buChar char="–"/>
        <a:defRPr sz="2800" kern="1200">
          <a:solidFill>
            <a:schemeClr val="tx1"/>
          </a:solidFill>
          <a:latin typeface="+mn-lt"/>
          <a:ea typeface="ＭＳ Ｐゴシック" pitchFamily="-102" charset="-128"/>
          <a:cs typeface="+mn-cs"/>
        </a:defRPr>
      </a:lvl2pPr>
      <a:lvl3pPr marL="1143000" indent="-228600" algn="l" rtl="0" eaLnBrk="0" fontAlgn="base" hangingPunct="0">
        <a:spcBef>
          <a:spcPct val="20000"/>
        </a:spcBef>
        <a:spcAft>
          <a:spcPct val="0"/>
        </a:spcAft>
        <a:buFont typeface="Arial" pitchFamily="-102" charset="0"/>
        <a:buChar char="•"/>
        <a:defRPr sz="2400" kern="1200">
          <a:solidFill>
            <a:schemeClr val="tx1"/>
          </a:solidFill>
          <a:latin typeface="+mn-lt"/>
          <a:ea typeface="ＭＳ Ｐゴシック" pitchFamily="-102" charset="-128"/>
          <a:cs typeface="+mn-cs"/>
        </a:defRPr>
      </a:lvl3pPr>
      <a:lvl4pPr marL="1600200" indent="-228600" algn="l" rtl="0" eaLnBrk="0" fontAlgn="base" hangingPunct="0">
        <a:spcBef>
          <a:spcPct val="20000"/>
        </a:spcBef>
        <a:spcAft>
          <a:spcPct val="0"/>
        </a:spcAft>
        <a:buFont typeface="Arial" pitchFamily="-102" charset="0"/>
        <a:buChar char="–"/>
        <a:defRPr sz="2000" kern="1200">
          <a:solidFill>
            <a:schemeClr val="tx1"/>
          </a:solidFill>
          <a:latin typeface="+mn-lt"/>
          <a:ea typeface="ＭＳ Ｐゴシック" pitchFamily="-102" charset="-128"/>
          <a:cs typeface="+mn-cs"/>
        </a:defRPr>
      </a:lvl4pPr>
      <a:lvl5pPr marL="2057400" indent="-228600" algn="l" rtl="0" eaLnBrk="0" fontAlgn="base" hangingPunct="0">
        <a:spcBef>
          <a:spcPct val="20000"/>
        </a:spcBef>
        <a:spcAft>
          <a:spcPct val="0"/>
        </a:spcAft>
        <a:buFont typeface="Arial" pitchFamily="-102" charset="0"/>
        <a:buChar char="»"/>
        <a:defRPr sz="2000" kern="1200">
          <a:solidFill>
            <a:schemeClr val="tx1"/>
          </a:solidFill>
          <a:latin typeface="+mn-lt"/>
          <a:ea typeface="ＭＳ Ｐゴシック" pitchFamily="-10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S_DN 038 copy.jpg"/>
          <p:cNvPicPr>
            <a:picLocks noChangeAspect="1"/>
          </p:cNvPicPr>
          <p:nvPr/>
        </p:nvPicPr>
        <p:blipFill>
          <a:blip r:embed="rId3" cstate="screen">
            <a:lum bright="-7000"/>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9" name="Content Placeholder 8"/>
          <p:cNvSpPr>
            <a:spLocks noGrp="1"/>
          </p:cNvSpPr>
          <p:nvPr>
            <p:ph idx="1"/>
          </p:nvPr>
        </p:nvSpPr>
        <p:spPr>
          <a:xfrm>
            <a:off x="304800" y="4308872"/>
            <a:ext cx="8534400" cy="2472928"/>
          </a:xfrm>
          <a:solidFill>
            <a:schemeClr val="tx1">
              <a:lumMod val="95000"/>
              <a:lumOff val="5000"/>
              <a:alpha val="46000"/>
            </a:schemeClr>
          </a:solidFill>
          <a:ln>
            <a:noFill/>
          </a:ln>
          <a:effectLst>
            <a:softEdge rad="228600"/>
          </a:effectLst>
        </p:spPr>
        <p:txBody>
          <a:bodyPr lIns="64291" tIns="32146" rIns="64291" bIns="32146"/>
          <a:lstStyle/>
          <a:p>
            <a:pPr lvl="0"/>
            <a:r>
              <a:rPr lang="en-US" sz="2800" b="1" dirty="0">
                <a:solidFill>
                  <a:srgbClr val="FFFFFF"/>
                </a:solidFill>
              </a:rPr>
              <a:t>Audience: 3,600 students in workshops and classes, 30,000 visitors to artists programs and workshops</a:t>
            </a:r>
          </a:p>
          <a:p>
            <a:pPr lvl="0"/>
            <a:r>
              <a:rPr lang="en-US" sz="2800" b="1" dirty="0">
                <a:solidFill>
                  <a:srgbClr val="FFFFFF"/>
                </a:solidFill>
              </a:rPr>
              <a:t>Annual budget: $1.7 million</a:t>
            </a:r>
          </a:p>
          <a:p>
            <a:pPr lvl="0"/>
            <a:r>
              <a:rPr lang="en-US" sz="2800" b="1" dirty="0">
                <a:solidFill>
                  <a:srgbClr val="FFFFFF"/>
                </a:solidFill>
              </a:rPr>
              <a:t>Objective: Encourage young professionals to take part in classes and workshops</a:t>
            </a:r>
          </a:p>
        </p:txBody>
      </p:sp>
      <p:sp>
        <p:nvSpPr>
          <p:cNvPr id="4" name="TextBox 3"/>
          <p:cNvSpPr txBox="1"/>
          <p:nvPr/>
        </p:nvSpPr>
        <p:spPr>
          <a:xfrm>
            <a:off x="-1857373" y="946548"/>
            <a:ext cx="129832" cy="341915"/>
          </a:xfrm>
          <a:prstGeom prst="rect">
            <a:avLst/>
          </a:prstGeom>
          <a:noFill/>
        </p:spPr>
        <p:txBody>
          <a:bodyPr wrap="none" lIns="64288" tIns="32144" rIns="64288" bIns="32144" rtlCol="0">
            <a:spAutoFit/>
          </a:bodyPr>
          <a:lstStyle/>
          <a:p>
            <a:endParaRPr lang="en-US" dirty="0"/>
          </a:p>
        </p:txBody>
      </p:sp>
      <p:sp>
        <p:nvSpPr>
          <p:cNvPr id="8" name="Title 9"/>
          <p:cNvSpPr>
            <a:spLocks noGrp="1"/>
          </p:cNvSpPr>
          <p:nvPr>
            <p:ph type="title"/>
          </p:nvPr>
        </p:nvSpPr>
        <p:spPr>
          <a:xfrm>
            <a:off x="1905000" y="0"/>
            <a:ext cx="5486400" cy="1066800"/>
          </a:xfrm>
          <a:solidFill>
            <a:schemeClr val="tx1">
              <a:lumMod val="95000"/>
              <a:lumOff val="5000"/>
              <a:alpha val="46000"/>
            </a:schemeClr>
          </a:solidFill>
        </p:spPr>
        <p:txBody>
          <a:bodyPr/>
          <a:lstStyle/>
          <a:p>
            <a:pPr algn="ctr"/>
            <a:r>
              <a:rPr lang="en-US" sz="3200" dirty="0">
                <a:solidFill>
                  <a:schemeClr val="bg1"/>
                </a:solidFill>
              </a:rPr>
              <a:t>The Clay Studio, Philadelphia</a:t>
            </a:r>
            <a:br>
              <a:rPr lang="en-US" sz="3200" dirty="0">
                <a:solidFill>
                  <a:schemeClr val="bg1"/>
                </a:solidFill>
              </a:rPr>
            </a:br>
            <a:r>
              <a:rPr lang="en-US" sz="3200" dirty="0"/>
              <a:t>Chris Taylor, President</a:t>
            </a:r>
            <a:endParaRPr lang="en-US" sz="3200" dirty="0">
              <a:solidFill>
                <a:schemeClr val="bg1"/>
              </a:solidFill>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Collateral: After</a:t>
            </a:r>
          </a:p>
        </p:txBody>
      </p:sp>
      <p:sp>
        <p:nvSpPr>
          <p:cNvPr id="11" name="Content Placeholder 2"/>
          <p:cNvSpPr>
            <a:spLocks noGrp="1"/>
          </p:cNvSpPr>
          <p:nvPr>
            <p:ph idx="1"/>
          </p:nvPr>
        </p:nvSpPr>
        <p:spPr>
          <a:xfrm>
            <a:off x="457200" y="1919790"/>
            <a:ext cx="3444241" cy="4206240"/>
          </a:xfrm>
        </p:spPr>
        <p:txBody>
          <a:bodyPr/>
          <a:lstStyle/>
          <a:p>
            <a:pPr marL="342900" indent="-342900"/>
            <a:r>
              <a:rPr lang="en-US" sz="2000" dirty="0"/>
              <a:t>Focus on evocative visuals or faces/moments, rather than ballet positions </a:t>
            </a:r>
            <a:br>
              <a:rPr lang="en-US" sz="2000" dirty="0"/>
            </a:br>
            <a:r>
              <a:rPr lang="en-US" sz="2000" dirty="0"/>
              <a:t>or performance photos</a:t>
            </a:r>
          </a:p>
          <a:p>
            <a:pPr marL="342900" indent="-342900"/>
            <a:r>
              <a:rPr lang="en-US" sz="2000" dirty="0"/>
              <a:t>Consistent institutional branding: open vs. exclusive</a:t>
            </a:r>
          </a:p>
          <a:p>
            <a:pPr marL="342900" indent="-342900"/>
            <a:r>
              <a:rPr lang="en-US" sz="2000" dirty="0"/>
              <a:t>Balance between accessible tone of voice and informative content</a:t>
            </a:r>
          </a:p>
          <a:p>
            <a:pPr marL="342900" indent="-342900"/>
            <a:r>
              <a:rPr lang="en-US" sz="2000" dirty="0"/>
              <a:t>Age-based offers</a:t>
            </a:r>
          </a:p>
          <a:p>
            <a:endParaRPr lang="en-US" sz="2000" dirty="0"/>
          </a:p>
        </p:txBody>
      </p:sp>
      <p:grpSp>
        <p:nvGrpSpPr>
          <p:cNvPr id="3" name="Group 8"/>
          <p:cNvGrpSpPr/>
          <p:nvPr/>
        </p:nvGrpSpPr>
        <p:grpSpPr>
          <a:xfrm>
            <a:off x="4120639" y="1600200"/>
            <a:ext cx="4785616" cy="3957234"/>
            <a:chOff x="4047487" y="1649333"/>
            <a:chExt cx="4785616" cy="3957234"/>
          </a:xfrm>
        </p:grpSpPr>
        <p:grpSp>
          <p:nvGrpSpPr>
            <p:cNvPr id="5" name="Group 6"/>
            <p:cNvGrpSpPr/>
            <p:nvPr/>
          </p:nvGrpSpPr>
          <p:grpSpPr>
            <a:xfrm>
              <a:off x="4047487" y="2000665"/>
              <a:ext cx="4785616" cy="3605902"/>
              <a:chOff x="3901183" y="1850193"/>
              <a:chExt cx="4785616" cy="3605902"/>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7888" y="1850193"/>
                <a:ext cx="2388911" cy="360590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1183" y="1850193"/>
                <a:ext cx="2396705" cy="3605902"/>
              </a:xfrm>
              <a:prstGeom prst="rect">
                <a:avLst/>
              </a:prstGeom>
            </p:spPr>
          </p:pic>
        </p:grpSp>
        <p:sp>
          <p:nvSpPr>
            <p:cNvPr id="8" name="TextBox 7"/>
            <p:cNvSpPr txBox="1"/>
            <p:nvPr/>
          </p:nvSpPr>
          <p:spPr>
            <a:xfrm>
              <a:off x="4779264" y="1649333"/>
              <a:ext cx="3645408" cy="369332"/>
            </a:xfrm>
            <a:prstGeom prst="rect">
              <a:avLst/>
            </a:prstGeom>
            <a:noFill/>
          </p:spPr>
          <p:txBody>
            <a:bodyPr wrap="square" rtlCol="0">
              <a:spAutoFit/>
            </a:bodyPr>
            <a:lstStyle/>
            <a:p>
              <a:r>
                <a:rPr lang="en-US" i="1" dirty="0">
                  <a:solidFill>
                    <a:schemeClr val="tx1">
                      <a:lumMod val="75000"/>
                      <a:lumOff val="25000"/>
                    </a:schemeClr>
                  </a:solidFill>
                </a:rPr>
                <a:t>Before		              After</a:t>
              </a:r>
            </a:p>
          </p:txBody>
        </p:sp>
      </p:grpSp>
    </p:spTree>
    <p:extLst>
      <p:ext uri="{BB962C8B-B14F-4D97-AF65-F5344CB8AC3E}">
        <p14:creationId xmlns:p14="http://schemas.microsoft.com/office/powerpoint/2010/main" val="402739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Collateral: After</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1700" y="1941576"/>
            <a:ext cx="5048068" cy="35814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941576"/>
            <a:ext cx="3055924" cy="3581400"/>
          </a:xfrm>
          <a:prstGeom prst="rect">
            <a:avLst/>
          </a:prstGeom>
        </p:spPr>
      </p:pic>
    </p:spTree>
    <p:extLst>
      <p:ext uri="{BB962C8B-B14F-4D97-AF65-F5344CB8AC3E}">
        <p14:creationId xmlns:p14="http://schemas.microsoft.com/office/powerpoint/2010/main" val="293610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Collateral: After</a:t>
            </a:r>
          </a:p>
        </p:txBody>
      </p:sp>
      <p:grpSp>
        <p:nvGrpSpPr>
          <p:cNvPr id="6" name="Group 5"/>
          <p:cNvGrpSpPr/>
          <p:nvPr/>
        </p:nvGrpSpPr>
        <p:grpSpPr>
          <a:xfrm>
            <a:off x="277082" y="1847131"/>
            <a:ext cx="8589836" cy="3764705"/>
            <a:chOff x="303137" y="1664251"/>
            <a:chExt cx="8589836" cy="3764705"/>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4944" y="1683301"/>
              <a:ext cx="2805356" cy="3745655"/>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7254" y="1664251"/>
              <a:ext cx="2815719" cy="376470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137" y="1710564"/>
              <a:ext cx="2493133" cy="3718392"/>
            </a:xfrm>
            <a:prstGeom prst="rect">
              <a:avLst/>
            </a:prstGeom>
          </p:spPr>
        </p:pic>
      </p:grpSp>
    </p:spTree>
    <p:extLst>
      <p:ext uri="{BB962C8B-B14F-4D97-AF65-F5344CB8AC3E}">
        <p14:creationId xmlns:p14="http://schemas.microsoft.com/office/powerpoint/2010/main" val="294885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lum bright="-15000"/>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9" name="Content Placeholder 8"/>
          <p:cNvSpPr>
            <a:spLocks noGrp="1"/>
          </p:cNvSpPr>
          <p:nvPr>
            <p:ph idx="1"/>
          </p:nvPr>
        </p:nvSpPr>
        <p:spPr>
          <a:xfrm>
            <a:off x="304800" y="4385072"/>
            <a:ext cx="8839200" cy="2320528"/>
          </a:xfrm>
          <a:solidFill>
            <a:schemeClr val="accent6">
              <a:lumMod val="50000"/>
              <a:alpha val="72000"/>
            </a:schemeClr>
          </a:solidFill>
          <a:ln>
            <a:noFill/>
          </a:ln>
          <a:effectLst>
            <a:softEdge rad="228600"/>
          </a:effectLst>
        </p:spPr>
        <p:txBody>
          <a:bodyPr lIns="64291" tIns="32146" rIns="64291" bIns="32146"/>
          <a:lstStyle/>
          <a:p>
            <a:pPr>
              <a:spcBef>
                <a:spcPts val="72"/>
              </a:spcBef>
            </a:pPr>
            <a:r>
              <a:rPr lang="en-US" sz="2400" b="1" dirty="0">
                <a:solidFill>
                  <a:schemeClr val="bg1"/>
                </a:solidFill>
              </a:rPr>
              <a:t>Founded in 1898 by industrialist Samuel S. Fleisher</a:t>
            </a:r>
          </a:p>
          <a:p>
            <a:pPr lvl="0">
              <a:spcBef>
                <a:spcPts val="72"/>
              </a:spcBef>
            </a:pPr>
            <a:r>
              <a:rPr lang="en-US" sz="2400" b="1" dirty="0">
                <a:solidFill>
                  <a:schemeClr val="bg1"/>
                </a:solidFill>
              </a:rPr>
              <a:t>Audience includes 4,000 youth and adults in free and low-cost classes, in addition to programs in schools and community centers</a:t>
            </a:r>
          </a:p>
          <a:p>
            <a:pPr lvl="0">
              <a:spcBef>
                <a:spcPts val="72"/>
              </a:spcBef>
            </a:pPr>
            <a:r>
              <a:rPr lang="en-US" sz="2400" b="1" dirty="0">
                <a:solidFill>
                  <a:schemeClr val="bg1"/>
                </a:solidFill>
              </a:rPr>
              <a:t>Annual budget: $2 million</a:t>
            </a:r>
          </a:p>
          <a:p>
            <a:pPr lvl="0">
              <a:spcBef>
                <a:spcPts val="72"/>
              </a:spcBef>
            </a:pPr>
            <a:r>
              <a:rPr lang="en-US" sz="2400" b="1" dirty="0">
                <a:solidFill>
                  <a:schemeClr val="bg1"/>
                </a:solidFill>
              </a:rPr>
              <a:t>Objective: encourage more residents in its changing neighborhood to enroll in onsite programs</a:t>
            </a:r>
          </a:p>
        </p:txBody>
      </p:sp>
      <p:sp>
        <p:nvSpPr>
          <p:cNvPr id="4" name="TextBox 3"/>
          <p:cNvSpPr txBox="1"/>
          <p:nvPr/>
        </p:nvSpPr>
        <p:spPr>
          <a:xfrm>
            <a:off x="-1857373" y="946548"/>
            <a:ext cx="129832" cy="341915"/>
          </a:xfrm>
          <a:prstGeom prst="rect">
            <a:avLst/>
          </a:prstGeom>
          <a:noFill/>
        </p:spPr>
        <p:txBody>
          <a:bodyPr wrap="none" lIns="64288" tIns="32144" rIns="64288" bIns="32144" rtlCol="0">
            <a:spAutoFit/>
          </a:bodyPr>
          <a:lstStyle/>
          <a:p>
            <a:endParaRPr lang="en-US" dirty="0"/>
          </a:p>
        </p:txBody>
      </p:sp>
      <p:sp>
        <p:nvSpPr>
          <p:cNvPr id="8" name="Title 9"/>
          <p:cNvSpPr>
            <a:spLocks noGrp="1"/>
          </p:cNvSpPr>
          <p:nvPr>
            <p:ph type="title"/>
          </p:nvPr>
        </p:nvSpPr>
        <p:spPr>
          <a:xfrm>
            <a:off x="457200" y="685800"/>
            <a:ext cx="8229600" cy="533400"/>
          </a:xfrm>
          <a:solidFill>
            <a:srgbClr val="CC9900">
              <a:alpha val="24000"/>
            </a:srgbClr>
          </a:solidFill>
        </p:spPr>
        <p:txBody>
          <a:bodyPr/>
          <a:lstStyle/>
          <a:p>
            <a:pPr algn="ctr"/>
            <a:r>
              <a:rPr lang="en-US" sz="3200" dirty="0"/>
              <a:t>Fleisher Art Memorial, Philadelphia</a:t>
            </a:r>
            <a:br>
              <a:rPr lang="en-US" sz="3200" dirty="0"/>
            </a:br>
            <a:r>
              <a:rPr lang="en-US" sz="3200" dirty="0"/>
              <a:t>Magda Martinez, Director of Programs</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6197601" y="609599"/>
            <a:ext cx="2933700" cy="590064"/>
          </a:xfrm>
          <a:prstGeom prst="rect">
            <a:avLst/>
          </a:prstGeom>
          <a:noFill/>
          <a:ln w="9525">
            <a:noFill/>
            <a:miter lim="800000"/>
            <a:headEnd/>
            <a:tailEnd/>
          </a:ln>
        </p:spPr>
        <p:txBody>
          <a:bodyPr lIns="91430" tIns="45716" rIns="91430" bIns="45716">
            <a:prstTxWarp prst="textNoShape">
              <a:avLst/>
            </a:prstTxWarp>
            <a:spAutoFit/>
          </a:bodyPr>
          <a:lstStyle/>
          <a:p>
            <a:pPr eaLnBrk="0" hangingPunct="0">
              <a:spcBef>
                <a:spcPct val="20000"/>
              </a:spcBef>
              <a:buFont typeface="Wingdings" pitchFamily="-102" charset="2"/>
              <a:buNone/>
            </a:pPr>
            <a:endParaRPr lang="en-US" sz="3200" dirty="0">
              <a:solidFill>
                <a:schemeClr val="bg1"/>
              </a:solidFill>
            </a:endParaRPr>
          </a:p>
        </p:txBody>
      </p:sp>
      <p:pic>
        <p:nvPicPr>
          <p:cNvPr id="33795" name="Picture 1" descr="Slide0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400" y="19050"/>
            <a:ext cx="9118600" cy="6838950"/>
          </a:xfrm>
          <a:prstGeom prst="rect">
            <a:avLst/>
          </a:prstGeom>
          <a:noFill/>
          <a:ln w="9525">
            <a:noFill/>
            <a:miter lim="800000"/>
            <a:headEnd/>
            <a:tailEnd/>
          </a:ln>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1325562"/>
          </a:xfrm>
        </p:spPr>
        <p:txBody>
          <a:bodyPr/>
          <a:lstStyle/>
          <a:p>
            <a:r>
              <a:rPr lang="en-US" dirty="0"/>
              <a:t>The Fleisher engagement mantra emerges from research</a:t>
            </a:r>
          </a:p>
        </p:txBody>
      </p:sp>
      <p:cxnSp>
        <p:nvCxnSpPr>
          <p:cNvPr id="8" name="Straight Connector 7"/>
          <p:cNvCxnSpPr/>
          <p:nvPr/>
        </p:nvCxnSpPr>
        <p:spPr bwMode="auto">
          <a:xfrm>
            <a:off x="375048" y="3504083"/>
            <a:ext cx="8429625" cy="1117"/>
          </a:xfrm>
          <a:prstGeom prst="line">
            <a:avLst/>
          </a:prstGeom>
          <a:solidFill>
            <a:srgbClr val="6C7472"/>
          </a:solidFill>
          <a:ln w="31750" cap="flat" cmpd="sng" algn="ctr">
            <a:solidFill>
              <a:srgbClr val="42769F"/>
            </a:solidFill>
            <a:prstDash val="solid"/>
            <a:round/>
            <a:headEnd type="none" w="med" len="med"/>
            <a:tailEnd type="none" w="med" len="med"/>
          </a:ln>
          <a:effectLst/>
        </p:spPr>
      </p:cxnSp>
      <p:cxnSp>
        <p:nvCxnSpPr>
          <p:cNvPr id="12" name="Straight Connector 11"/>
          <p:cNvCxnSpPr/>
          <p:nvPr/>
        </p:nvCxnSpPr>
        <p:spPr bwMode="auto">
          <a:xfrm>
            <a:off x="392906" y="4786313"/>
            <a:ext cx="8429625" cy="1117"/>
          </a:xfrm>
          <a:prstGeom prst="line">
            <a:avLst/>
          </a:prstGeom>
          <a:solidFill>
            <a:srgbClr val="6C7472"/>
          </a:solidFill>
          <a:ln w="31750" cap="flat" cmpd="sng" algn="ctr">
            <a:solidFill>
              <a:srgbClr val="42769F"/>
            </a:solidFill>
            <a:prstDash val="solid"/>
            <a:round/>
            <a:headEnd type="none" w="med" len="med"/>
            <a:tailEnd type="none" w="med" len="med"/>
          </a:ln>
          <a:effectLst/>
        </p:spPr>
      </p:cxnSp>
      <p:sp>
        <p:nvSpPr>
          <p:cNvPr id="19" name="Rectangle 18"/>
          <p:cNvSpPr/>
          <p:nvPr/>
        </p:nvSpPr>
        <p:spPr>
          <a:xfrm>
            <a:off x="3124200" y="4895672"/>
            <a:ext cx="5715000" cy="1200328"/>
          </a:xfrm>
          <a:prstGeom prst="rect">
            <a:avLst/>
          </a:prstGeom>
        </p:spPr>
        <p:txBody>
          <a:bodyPr wrap="square">
            <a:spAutoFit/>
          </a:bodyPr>
          <a:lstStyle/>
          <a:p>
            <a:r>
              <a:rPr lang="en-US" sz="2400" i="1" dirty="0"/>
              <a:t>It’s like you’re lifted above us. But If you let us know you’re accessible, we’ll be there.</a:t>
            </a:r>
            <a:endParaRPr lang="en-US" sz="2400" dirty="0"/>
          </a:p>
        </p:txBody>
      </p:sp>
      <p:sp>
        <p:nvSpPr>
          <p:cNvPr id="20" name="TextBox 19"/>
          <p:cNvSpPr txBox="1"/>
          <p:nvPr/>
        </p:nvSpPr>
        <p:spPr>
          <a:xfrm>
            <a:off x="228600" y="1981200"/>
            <a:ext cx="2895600" cy="4093428"/>
          </a:xfrm>
          <a:prstGeom prst="rect">
            <a:avLst/>
          </a:prstGeom>
          <a:noFill/>
        </p:spPr>
        <p:txBody>
          <a:bodyPr wrap="square" rtlCol="0">
            <a:spAutoFit/>
          </a:bodyPr>
          <a:lstStyle/>
          <a:p>
            <a:pPr algn="ctr">
              <a:spcBef>
                <a:spcPts val="3600"/>
              </a:spcBef>
            </a:pPr>
            <a:r>
              <a:rPr lang="en-US" sz="4000" dirty="0">
                <a:solidFill>
                  <a:srgbClr val="42769F"/>
                </a:solidFill>
                <a:latin typeface="Arial Black"/>
                <a:cs typeface="Arial Black"/>
              </a:rPr>
              <a:t>Come to us</a:t>
            </a:r>
          </a:p>
          <a:p>
            <a:pPr algn="ctr">
              <a:spcBef>
                <a:spcPts val="3600"/>
              </a:spcBef>
            </a:pPr>
            <a:r>
              <a:rPr lang="en-US" sz="4000" dirty="0">
                <a:solidFill>
                  <a:srgbClr val="42769F"/>
                </a:solidFill>
                <a:latin typeface="Arial Black"/>
                <a:cs typeface="Arial Black"/>
              </a:rPr>
              <a:t>Show us</a:t>
            </a:r>
          </a:p>
          <a:p>
            <a:pPr algn="ctr">
              <a:spcBef>
                <a:spcPts val="3600"/>
              </a:spcBef>
            </a:pPr>
            <a:r>
              <a:rPr lang="en-US" sz="4000" dirty="0">
                <a:solidFill>
                  <a:srgbClr val="42769F"/>
                </a:solidFill>
                <a:latin typeface="Arial Black"/>
                <a:cs typeface="Arial Black"/>
              </a:rPr>
              <a:t>Welcome us</a:t>
            </a:r>
          </a:p>
        </p:txBody>
      </p:sp>
      <p:sp>
        <p:nvSpPr>
          <p:cNvPr id="23" name="Rectangle 22"/>
          <p:cNvSpPr/>
          <p:nvPr/>
        </p:nvSpPr>
        <p:spPr>
          <a:xfrm>
            <a:off x="3124200" y="2217003"/>
            <a:ext cx="5715000" cy="830997"/>
          </a:xfrm>
          <a:prstGeom prst="rect">
            <a:avLst/>
          </a:prstGeom>
        </p:spPr>
        <p:txBody>
          <a:bodyPr wrap="square">
            <a:spAutoFit/>
          </a:bodyPr>
          <a:lstStyle/>
          <a:p>
            <a:r>
              <a:rPr lang="en-US" sz="2400" i="1" dirty="0"/>
              <a:t>We might hesitate to go to you, but If you come to us, we’d have more confidence.</a:t>
            </a:r>
            <a:endParaRPr lang="en-US" sz="2400" dirty="0"/>
          </a:p>
        </p:txBody>
      </p:sp>
      <p:sp>
        <p:nvSpPr>
          <p:cNvPr id="24" name="Rectangle 23"/>
          <p:cNvSpPr/>
          <p:nvPr/>
        </p:nvSpPr>
        <p:spPr>
          <a:xfrm>
            <a:off x="3124200" y="3657600"/>
            <a:ext cx="5562600" cy="830997"/>
          </a:xfrm>
          <a:prstGeom prst="rect">
            <a:avLst/>
          </a:prstGeom>
        </p:spPr>
        <p:txBody>
          <a:bodyPr wrap="square">
            <a:spAutoFit/>
          </a:bodyPr>
          <a:lstStyle/>
          <a:p>
            <a:r>
              <a:rPr lang="en-US" sz="2400" i="1" dirty="0"/>
              <a:t>We don’t understand what happens at Fleisher. Don’t just tell us, show us.</a:t>
            </a:r>
            <a:endParaRPr lang="en-US" sz="2400" dirty="0"/>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Welcome Us: Transforming Institutional Culture</a:t>
            </a:r>
          </a:p>
        </p:txBody>
      </p:sp>
      <p:sp>
        <p:nvSpPr>
          <p:cNvPr id="59395" name="Rectangle 3"/>
          <p:cNvSpPr>
            <a:spLocks noGrp="1" noChangeArrowheads="1"/>
          </p:cNvSpPr>
          <p:nvPr>
            <p:ph idx="1"/>
          </p:nvPr>
        </p:nvSpPr>
        <p:spPr/>
        <p:txBody>
          <a:bodyPr lIns="64291" tIns="32146" rIns="64291" bIns="32146"/>
          <a:lstStyle/>
          <a:p>
            <a:pPr>
              <a:spcAft>
                <a:spcPts val="844"/>
              </a:spcAft>
              <a:buNone/>
            </a:pPr>
            <a:r>
              <a:rPr lang="en-US" altLang="ja-JP" dirty="0"/>
              <a:t>All staff participated in:</a:t>
            </a:r>
          </a:p>
          <a:p>
            <a:pPr>
              <a:spcAft>
                <a:spcPts val="844"/>
              </a:spcAft>
            </a:pPr>
            <a:r>
              <a:rPr lang="en-US" altLang="ja-JP" dirty="0"/>
              <a:t>Cultural competency training </a:t>
            </a:r>
          </a:p>
          <a:p>
            <a:pPr>
              <a:spcAft>
                <a:spcPts val="844"/>
              </a:spcAft>
            </a:pPr>
            <a:r>
              <a:rPr lang="en-US" altLang="ja-JP" dirty="0"/>
              <a:t>Research and strategy brown bag lunches</a:t>
            </a:r>
          </a:p>
          <a:p>
            <a:pPr>
              <a:spcAft>
                <a:spcPts val="844"/>
              </a:spcAft>
            </a:pPr>
            <a:r>
              <a:rPr lang="en-US" altLang="ja-JP" dirty="0"/>
              <a:t>Community engagement workshops</a:t>
            </a:r>
          </a:p>
          <a:p>
            <a:pPr>
              <a:spcAft>
                <a:spcPts val="844"/>
              </a:spcAft>
            </a:pPr>
            <a:r>
              <a:rPr lang="en-US" altLang="ja-JP" dirty="0"/>
              <a:t>Site visits to community partners</a:t>
            </a:r>
          </a:p>
          <a:p>
            <a:pPr>
              <a:spcAft>
                <a:spcPts val="844"/>
              </a:spcAft>
            </a:pPr>
            <a:endParaRPr lang="en-US" altLang="ja-JP" dirty="0"/>
          </a:p>
          <a:p>
            <a:pPr>
              <a:spcAft>
                <a:spcPts val="844"/>
              </a:spcAft>
            </a:pPr>
            <a:endParaRPr lang="en-US" dirty="0"/>
          </a:p>
          <a:p>
            <a:pPr>
              <a:spcAft>
                <a:spcPts val="844"/>
              </a:spcAft>
            </a:pPr>
            <a:endParaRPr lang="en-US" dirty="0"/>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eisher Colorwheel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8468"/>
            <a:ext cx="9144000" cy="6858000"/>
          </a:xfrm>
          <a:prstGeom prst="rect">
            <a:avLst/>
          </a:prstGeom>
        </p:spPr>
      </p:pic>
      <p:sp>
        <p:nvSpPr>
          <p:cNvPr id="65538" name="Rectangle 2"/>
          <p:cNvSpPr>
            <a:spLocks noGrp="1" noChangeArrowheads="1"/>
          </p:cNvSpPr>
          <p:nvPr>
            <p:ph type="title"/>
          </p:nvPr>
        </p:nvSpPr>
        <p:spPr>
          <a:xfrm>
            <a:off x="660797" y="152402"/>
            <a:ext cx="7875984" cy="874713"/>
          </a:xfrm>
        </p:spPr>
        <p:txBody>
          <a:bodyPr/>
          <a:lstStyle/>
          <a:p>
            <a:pPr marL="108263" algn="l"/>
            <a:r>
              <a:rPr lang="en-US" sz="3800" dirty="0">
                <a:solidFill>
                  <a:srgbClr val="FFFFFF"/>
                </a:solidFill>
              </a:rPr>
              <a:t>Come to us, Show us: Color Wheels</a:t>
            </a:r>
          </a:p>
        </p:txBody>
      </p:sp>
      <p:sp>
        <p:nvSpPr>
          <p:cNvPr id="65543" name="Text Box 14"/>
          <p:cNvSpPr txBox="1">
            <a:spLocks noChangeArrowheads="1"/>
          </p:cNvSpPr>
          <p:nvPr/>
        </p:nvSpPr>
        <p:spPr bwMode="auto">
          <a:xfrm>
            <a:off x="1143001" y="1143001"/>
            <a:ext cx="1844675" cy="369324"/>
          </a:xfrm>
          <a:prstGeom prst="rect">
            <a:avLst/>
          </a:prstGeom>
          <a:noFill/>
          <a:ln w="9525">
            <a:noFill/>
            <a:miter lim="800000"/>
            <a:headEnd/>
            <a:tailEnd/>
          </a:ln>
        </p:spPr>
        <p:txBody>
          <a:bodyPr lIns="91430" tIns="45716" rIns="91430" bIns="45716">
            <a:prstTxWarp prst="textNoShape">
              <a:avLst/>
            </a:prstTxWarp>
            <a:spAutoFit/>
          </a:bodyPr>
          <a:lstStyle/>
          <a:p>
            <a:endParaRPr lang="en-US" dirty="0"/>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1"/>
          <p:cNvSpPr>
            <a:spLocks noGrp="1"/>
          </p:cNvSpPr>
          <p:nvPr>
            <p:ph type="title"/>
          </p:nvPr>
        </p:nvSpPr>
        <p:spPr/>
        <p:txBody>
          <a:bodyPr/>
          <a:lstStyle/>
          <a:p>
            <a:r>
              <a:rPr lang="en-US" sz="3600" dirty="0"/>
              <a:t>Changing Perceptions of Fleisher Art Memorial</a:t>
            </a:r>
          </a:p>
        </p:txBody>
      </p:sp>
      <p:graphicFrame>
        <p:nvGraphicFramePr>
          <p:cNvPr id="6" name="Content Placeholder 5"/>
          <p:cNvGraphicFramePr>
            <a:graphicFrameLocks noGrp="1"/>
          </p:cNvGraphicFramePr>
          <p:nvPr>
            <p:ph idx="1"/>
          </p:nvPr>
        </p:nvGraphicFramePr>
        <p:xfrm>
          <a:off x="250032" y="1553766"/>
          <a:ext cx="8643938" cy="42374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31176" y="2221468"/>
            <a:ext cx="1016624" cy="584776"/>
          </a:xfrm>
          <a:prstGeom prst="rect">
            <a:avLst/>
          </a:prstGeom>
          <a:noFill/>
        </p:spPr>
        <p:txBody>
          <a:bodyPr wrap="none" rtlCol="0">
            <a:spAutoFit/>
          </a:bodyPr>
          <a:lstStyle/>
          <a:p>
            <a:r>
              <a:rPr lang="en-US" sz="3200" b="1" dirty="0">
                <a:solidFill>
                  <a:schemeClr val="tx2"/>
                </a:solidFill>
                <a:latin typeface="+mj-lt"/>
              </a:rPr>
              <a:t>2009</a:t>
            </a:r>
          </a:p>
        </p:txBody>
      </p:sp>
      <p:sp>
        <p:nvSpPr>
          <p:cNvPr id="7" name="TextBox 6"/>
          <p:cNvSpPr txBox="1"/>
          <p:nvPr/>
        </p:nvSpPr>
        <p:spPr>
          <a:xfrm>
            <a:off x="2717176" y="2209800"/>
            <a:ext cx="1016624" cy="584776"/>
          </a:xfrm>
          <a:prstGeom prst="rect">
            <a:avLst/>
          </a:prstGeom>
          <a:noFill/>
        </p:spPr>
        <p:txBody>
          <a:bodyPr wrap="none" rtlCol="0">
            <a:spAutoFit/>
          </a:bodyPr>
          <a:lstStyle/>
          <a:p>
            <a:r>
              <a:rPr lang="en-US" sz="3200" b="1" dirty="0">
                <a:solidFill>
                  <a:schemeClr val="tx2"/>
                </a:solidFill>
                <a:latin typeface="+mj-lt"/>
              </a:rPr>
              <a:t>2012</a:t>
            </a:r>
          </a:p>
        </p:txBody>
      </p:sp>
      <p:sp>
        <p:nvSpPr>
          <p:cNvPr id="8" name="TextBox 7"/>
          <p:cNvSpPr txBox="1"/>
          <p:nvPr/>
        </p:nvSpPr>
        <p:spPr>
          <a:xfrm>
            <a:off x="1447800" y="4953000"/>
            <a:ext cx="7391400" cy="954107"/>
          </a:xfrm>
          <a:prstGeom prst="rect">
            <a:avLst/>
          </a:prstGeom>
          <a:noFill/>
          <a:ln w="12700" cmpd="sng">
            <a:solidFill>
              <a:srgbClr val="0000FF"/>
            </a:solidFill>
            <a:prstDash val="sysDash"/>
          </a:ln>
        </p:spPr>
        <p:txBody>
          <a:bodyPr wrap="square" lIns="182880" rtlCol="0">
            <a:spAutoFit/>
          </a:bodyPr>
          <a:lstStyle/>
          <a:p>
            <a:r>
              <a:rPr lang="en-US" sz="2800" dirty="0">
                <a:solidFill>
                  <a:srgbClr val="3366FF"/>
                </a:solidFill>
                <a:latin typeface="+mn-lt"/>
              </a:rPr>
              <a:t>36% of students in youth/child classes now come from surrounding neighborhood, up from 25%</a:t>
            </a: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2-06-09_14-19-0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8100"/>
            <a:ext cx="9144000" cy="6896100"/>
          </a:xfrm>
          <a:prstGeom prst="rect">
            <a:avLst/>
          </a:prstGeom>
        </p:spPr>
      </p:pic>
      <p:sp>
        <p:nvSpPr>
          <p:cNvPr id="9" name="Content Placeholder 8"/>
          <p:cNvSpPr>
            <a:spLocks noGrp="1"/>
          </p:cNvSpPr>
          <p:nvPr>
            <p:ph idx="1"/>
          </p:nvPr>
        </p:nvSpPr>
        <p:spPr>
          <a:xfrm>
            <a:off x="304800" y="4461272"/>
            <a:ext cx="7239000" cy="2320528"/>
          </a:xfrm>
          <a:solidFill>
            <a:srgbClr val="FF0080">
              <a:alpha val="35000"/>
            </a:srgbClr>
          </a:solidFill>
          <a:ln>
            <a:noFill/>
          </a:ln>
          <a:effectLst>
            <a:softEdge rad="228600"/>
          </a:effectLst>
        </p:spPr>
        <p:txBody>
          <a:bodyPr lIns="64291" tIns="32146" rIns="64291" bIns="32146"/>
          <a:lstStyle/>
          <a:p>
            <a:pPr marL="0" lvl="1" indent="7938">
              <a:spcBef>
                <a:spcPts val="72"/>
              </a:spcBef>
              <a:buNone/>
            </a:pPr>
            <a:r>
              <a:rPr lang="en-US" sz="2400" b="1" dirty="0">
                <a:solidFill>
                  <a:schemeClr val="bg1"/>
                </a:solidFill>
              </a:rPr>
              <a:t>Additional $350,000 of community engagement support from organizations such as Pew Center, Barra Foundation and PNC benefit entire organization</a:t>
            </a:r>
          </a:p>
          <a:p>
            <a:pPr marL="527050" lvl="2">
              <a:spcBef>
                <a:spcPts val="72"/>
              </a:spcBef>
            </a:pPr>
            <a:r>
              <a:rPr lang="en-US" b="1" dirty="0">
                <a:solidFill>
                  <a:schemeClr val="bg1"/>
                </a:solidFill>
              </a:rPr>
              <a:t>Marketing communications</a:t>
            </a:r>
          </a:p>
          <a:p>
            <a:pPr marL="527050" lvl="2">
              <a:spcBef>
                <a:spcPts val="72"/>
              </a:spcBef>
            </a:pPr>
            <a:r>
              <a:rPr lang="en-US" b="1" dirty="0">
                <a:solidFill>
                  <a:schemeClr val="bg1"/>
                </a:solidFill>
              </a:rPr>
              <a:t>Website redesign</a:t>
            </a:r>
          </a:p>
          <a:p>
            <a:pPr marL="527050" lvl="2">
              <a:spcBef>
                <a:spcPts val="72"/>
              </a:spcBef>
            </a:pPr>
            <a:r>
              <a:rPr lang="en-US" b="1" dirty="0">
                <a:solidFill>
                  <a:schemeClr val="bg1"/>
                </a:solidFill>
              </a:rPr>
              <a:t>Enrollments from community liaisons</a:t>
            </a:r>
            <a:br>
              <a:rPr lang="en-US" b="1" dirty="0">
                <a:solidFill>
                  <a:schemeClr val="bg1"/>
                </a:solidFill>
              </a:rPr>
            </a:br>
            <a:endParaRPr lang="en-US" b="1" dirty="0">
              <a:solidFill>
                <a:schemeClr val="bg1"/>
              </a:solidFill>
            </a:endParaRPr>
          </a:p>
        </p:txBody>
      </p:sp>
      <p:sp>
        <p:nvSpPr>
          <p:cNvPr id="4" name="TextBox 3"/>
          <p:cNvSpPr txBox="1"/>
          <p:nvPr/>
        </p:nvSpPr>
        <p:spPr>
          <a:xfrm>
            <a:off x="-1857373" y="946548"/>
            <a:ext cx="129832" cy="341915"/>
          </a:xfrm>
          <a:prstGeom prst="rect">
            <a:avLst/>
          </a:prstGeom>
          <a:noFill/>
        </p:spPr>
        <p:txBody>
          <a:bodyPr wrap="none" lIns="64288" tIns="32144" rIns="64288" bIns="32144" rtlCol="0">
            <a:spAutoFit/>
          </a:bodyPr>
          <a:lstStyle/>
          <a:p>
            <a:endParaRPr lang="en-US" dirty="0"/>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descr="CS_DN 003 cop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81365"/>
            <a:ext cx="9144000" cy="6095270"/>
          </a:xfrm>
          <a:prstGeom prst="rect">
            <a:avLst/>
          </a:prstGeom>
        </p:spPr>
      </p:pic>
      <p:sp>
        <p:nvSpPr>
          <p:cNvPr id="3" name="Content Placeholder 8"/>
          <p:cNvSpPr txBox="1">
            <a:spLocks/>
          </p:cNvSpPr>
          <p:nvPr/>
        </p:nvSpPr>
        <p:spPr>
          <a:xfrm>
            <a:off x="2514600" y="0"/>
            <a:ext cx="6629400" cy="1600200"/>
          </a:xfrm>
          <a:prstGeom prst="rect">
            <a:avLst/>
          </a:prstGeom>
          <a:solidFill>
            <a:schemeClr val="tx1">
              <a:lumMod val="95000"/>
              <a:lumOff val="5000"/>
              <a:alpha val="46000"/>
            </a:schemeClr>
          </a:solidFill>
          <a:ln>
            <a:noFill/>
          </a:ln>
          <a:effectLst>
            <a:softEdge rad="228600"/>
          </a:effectLst>
        </p:spPr>
        <p:txBody>
          <a:bodyPr lIns="64291" tIns="32146" rIns="64291" bIns="32146"/>
          <a:lstStyle/>
          <a:p>
            <a:pPr marL="53975" marR="0" lvl="0" indent="3175" algn="l" defTabSz="914400" rtl="0" eaLnBrk="0" fontAlgn="base" latinLnBrk="0" hangingPunct="0">
              <a:lnSpc>
                <a:spcPct val="100000"/>
              </a:lnSpc>
              <a:spcBef>
                <a:spcPct val="20000"/>
              </a:spcBef>
              <a:spcAft>
                <a:spcPct val="0"/>
              </a:spcAft>
              <a:buClrTx/>
              <a:buSzTx/>
              <a:tabLst/>
              <a:defRPr/>
            </a:pPr>
            <a:r>
              <a:rPr kumimoji="0" lang="en-US" sz="2800" b="1" i="0" u="none" strike="noStrike" kern="1200" cap="none" spc="0" normalizeH="0" baseline="0" noProof="0" dirty="0">
                <a:ln>
                  <a:noFill/>
                </a:ln>
                <a:solidFill>
                  <a:srgbClr val="FFFFFF"/>
                </a:solidFill>
                <a:effectLst/>
                <a:uLnTx/>
                <a:uFillTx/>
                <a:latin typeface="+mn-lt"/>
                <a:ea typeface="ＭＳ Ｐゴシック" pitchFamily="-106" charset="-128"/>
                <a:cs typeface="ＭＳ Ｐゴシック" pitchFamily="-106" charset="-128"/>
              </a:rPr>
              <a:t>Field and other research said young adults </a:t>
            </a:r>
            <a:r>
              <a:rPr lang="en-US" sz="2800" b="1" dirty="0">
                <a:solidFill>
                  <a:srgbClr val="FFFFFF"/>
                </a:solidFill>
                <a:latin typeface="+mn-lt"/>
                <a:ea typeface="ＭＳ Ｐゴシック" pitchFamily="-106" charset="-128"/>
                <a:cs typeface="ＭＳ Ｐゴシック" pitchFamily="-106" charset="-128"/>
              </a:rPr>
              <a:t>seek participatory experiences, but</a:t>
            </a:r>
            <a:r>
              <a:rPr kumimoji="0" lang="en-US" sz="2800" b="1" i="0" u="none" strike="noStrike" kern="1200" cap="none" spc="0" normalizeH="0" baseline="0" noProof="0" dirty="0">
                <a:ln>
                  <a:noFill/>
                </a:ln>
                <a:solidFill>
                  <a:srgbClr val="FFFFFF"/>
                </a:solidFill>
                <a:effectLst/>
                <a:uLnTx/>
                <a:uFillTx/>
                <a:latin typeface="+mn-lt"/>
                <a:ea typeface="ＭＳ Ｐゴシック" pitchFamily="-106" charset="-128"/>
                <a:cs typeface="ＭＳ Ｐゴシック" pitchFamily="-106" charset="-128"/>
              </a:rPr>
              <a:t> </a:t>
            </a:r>
            <a:r>
              <a:rPr lang="en-US" sz="2800" b="1" dirty="0">
                <a:solidFill>
                  <a:srgbClr val="FFFFFF"/>
                </a:solidFill>
                <a:latin typeface="+mn-lt"/>
                <a:ea typeface="ＭＳ Ｐゴシック" pitchFamily="-106" charset="-128"/>
                <a:cs typeface="ＭＳ Ｐゴシック" pitchFamily="-106" charset="-128"/>
              </a:rPr>
              <a:t>are commitment shy: Shorter, lower cost</a:t>
            </a:r>
            <a:endParaRPr kumimoji="0" lang="en-US" sz="2800" b="1" i="0" u="none" strike="noStrike" kern="1200" cap="none" spc="0" normalizeH="0" baseline="0" noProof="0" dirty="0">
              <a:ln>
                <a:noFill/>
              </a:ln>
              <a:solidFill>
                <a:srgbClr val="FFFFFF"/>
              </a:solidFill>
              <a:effectLst/>
              <a:uLnTx/>
              <a:uFillTx/>
              <a:latin typeface="+mn-lt"/>
              <a:ea typeface="ＭＳ Ｐゴシック" pitchFamily="-106" charset="-128"/>
              <a:cs typeface="ＭＳ Ｐゴシック" pitchFamily="-106"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2964656" y="3964781"/>
            <a:ext cx="4982766" cy="2678906"/>
          </a:xfrm>
          <a:prstGeom prst="rect">
            <a:avLst/>
          </a:pr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a:r>
              <a:rPr lang="en-US" sz="3000" dirty="0">
                <a:solidFill>
                  <a:srgbClr val="FFFFFF"/>
                </a:solidFill>
                <a:latin typeface="Gill Sans" pitchFamily="-102" charset="0"/>
                <a:ea typeface="ヒラギノ角ゴ ProN W3" pitchFamily="-102" charset="-128"/>
                <a:cs typeface="ヒラギノ角ゴ ProN W3" pitchFamily="-102" charset="-128"/>
                <a:sym typeface="Gill Sans" pitchFamily="-102" charset="0"/>
              </a:rPr>
              <a:t> </a:t>
            </a:r>
          </a:p>
        </p:txBody>
      </p:sp>
      <p:sp>
        <p:nvSpPr>
          <p:cNvPr id="31" name="Rectangle 30"/>
          <p:cNvSpPr/>
          <p:nvPr/>
        </p:nvSpPr>
        <p:spPr bwMode="auto">
          <a:xfrm>
            <a:off x="178594" y="375047"/>
            <a:ext cx="4393406" cy="4018359"/>
          </a:xfrm>
          <a:prstGeom prst="rect">
            <a:avLst/>
          </a:pr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a:endParaRPr lang="en-US" sz="3000" dirty="0">
              <a:solidFill>
                <a:srgbClr val="FFFFFF"/>
              </a:solidFill>
              <a:latin typeface="Gill Sans" pitchFamily="-102" charset="0"/>
              <a:ea typeface="ヒラギノ角ゴ ProN W3" pitchFamily="-102" charset="-128"/>
              <a:cs typeface="ヒラギノ角ゴ ProN W3" pitchFamily="-102" charset="-128"/>
              <a:sym typeface="Gill Sans" pitchFamily="-102" charset="0"/>
            </a:endParaRPr>
          </a:p>
        </p:txBody>
      </p:sp>
      <p:pic>
        <p:nvPicPr>
          <p:cNvPr id="22" name="Picture 21" descr="small 2013 brochu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2453" y="482203"/>
            <a:ext cx="1982391" cy="3830128"/>
          </a:xfrm>
          <a:prstGeom prst="rect">
            <a:avLst/>
          </a:prstGeom>
        </p:spPr>
      </p:pic>
      <p:pic>
        <p:nvPicPr>
          <p:cNvPr id="23" name="Picture 22" descr="small 2008 brochur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750" y="482204"/>
            <a:ext cx="2053095" cy="3804046"/>
          </a:xfrm>
          <a:prstGeom prst="rect">
            <a:avLst/>
          </a:prstGeom>
        </p:spPr>
      </p:pic>
      <p:pic>
        <p:nvPicPr>
          <p:cNvPr id="24" name="Picture 23" descr="small 2008 clay camp.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472848" y="4474574"/>
            <a:ext cx="1660923" cy="2570150"/>
          </a:xfrm>
          <a:prstGeom prst="rect">
            <a:avLst/>
          </a:prstGeom>
        </p:spPr>
      </p:pic>
      <p:pic>
        <p:nvPicPr>
          <p:cNvPr id="25" name="Picture 24" descr="small 2009 clay camp.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9250" y="4018360"/>
            <a:ext cx="2467727" cy="1594341"/>
          </a:xfrm>
          <a:prstGeom prst="rect">
            <a:avLst/>
          </a:prstGeom>
        </p:spPr>
      </p:pic>
      <p:grpSp>
        <p:nvGrpSpPr>
          <p:cNvPr id="2" name="Group 11"/>
          <p:cNvGrpSpPr/>
          <p:nvPr/>
        </p:nvGrpSpPr>
        <p:grpSpPr>
          <a:xfrm>
            <a:off x="4893469" y="482203"/>
            <a:ext cx="3857625" cy="3375422"/>
            <a:chOff x="6959600" y="685800"/>
            <a:chExt cx="5486400" cy="4800600"/>
          </a:xfrm>
        </p:grpSpPr>
        <p:sp>
          <p:nvSpPr>
            <p:cNvPr id="32" name="Rectangle 31"/>
            <p:cNvSpPr/>
            <p:nvPr/>
          </p:nvSpPr>
          <p:spPr bwMode="auto">
            <a:xfrm>
              <a:off x="6959600" y="685800"/>
              <a:ext cx="5486400" cy="4800600"/>
            </a:xfrm>
            <a:prstGeom prst="rect">
              <a:avLst/>
            </a:prstGeom>
            <a:gradFill rotWithShape="0">
              <a:gsLst>
                <a:gs pos="0">
                  <a:srgbClr val="074EB3">
                    <a:alpha val="84999"/>
                  </a:srgbClr>
                </a:gs>
                <a:gs pos="100000">
                  <a:srgbClr val="0B3280">
                    <a:alpha val="84999"/>
                  </a:srgbClr>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a:r>
                <a:rPr lang="en-US" sz="3000" dirty="0">
                  <a:solidFill>
                    <a:srgbClr val="FFFFFF"/>
                  </a:solidFill>
                  <a:latin typeface="Gill Sans" pitchFamily="-102" charset="0"/>
                  <a:ea typeface="ヒラギノ角ゴ ProN W3" pitchFamily="-102" charset="-128"/>
                  <a:cs typeface="ヒラギノ角ゴ ProN W3" pitchFamily="-102" charset="-128"/>
                  <a:sym typeface="Gill Sans" pitchFamily="-102" charset="0"/>
                </a:rPr>
                <a:t> </a:t>
              </a:r>
            </a:p>
          </p:txBody>
        </p:sp>
        <p:pic>
          <p:nvPicPr>
            <p:cNvPr id="26" name="Picture 3"/>
            <p:cNvPicPr>
              <a:picLocks noChangeAspect="1" noChangeArrowheads="1"/>
            </p:cNvPicPr>
            <p:nvPr/>
          </p:nvPicPr>
          <p:blipFill>
            <a:blip r:embed="rId7"/>
            <a:srcRect/>
            <a:stretch>
              <a:fillRect/>
            </a:stretch>
          </p:blipFill>
          <p:spPr bwMode="auto">
            <a:xfrm>
              <a:off x="7035800" y="762000"/>
              <a:ext cx="4763267" cy="2926283"/>
            </a:xfrm>
            <a:prstGeom prst="rect">
              <a:avLst/>
            </a:prstGeom>
            <a:noFill/>
            <a:ln w="9525">
              <a:noFill/>
              <a:miter lim="800000"/>
              <a:headEnd/>
              <a:tailEnd/>
            </a:ln>
          </p:spPr>
        </p:pic>
        <p:pic>
          <p:nvPicPr>
            <p:cNvPr id="27" name="Picture 5"/>
            <p:cNvPicPr>
              <a:picLocks noChangeAspect="1" noChangeArrowheads="1"/>
            </p:cNvPicPr>
            <p:nvPr/>
          </p:nvPicPr>
          <p:blipFill>
            <a:blip r:embed="rId8"/>
            <a:srcRect/>
            <a:stretch>
              <a:fillRect/>
            </a:stretch>
          </p:blipFill>
          <p:spPr bwMode="auto">
            <a:xfrm>
              <a:off x="8349849" y="2819400"/>
              <a:ext cx="3867551" cy="2588270"/>
            </a:xfrm>
            <a:prstGeom prst="rect">
              <a:avLst/>
            </a:prstGeom>
            <a:noFill/>
            <a:ln w="9525">
              <a:noFill/>
              <a:miter lim="800000"/>
              <a:headEnd/>
              <a:tailEnd/>
            </a:ln>
          </p:spPr>
        </p:pic>
      </p:grpSp>
      <p:sp>
        <p:nvSpPr>
          <p:cNvPr id="12" name="Content Placeholder 8"/>
          <p:cNvSpPr txBox="1">
            <a:spLocks/>
          </p:cNvSpPr>
          <p:nvPr/>
        </p:nvSpPr>
        <p:spPr>
          <a:xfrm>
            <a:off x="304800" y="4572000"/>
            <a:ext cx="2667000" cy="1600200"/>
          </a:xfrm>
          <a:prstGeom prst="rect">
            <a:avLst/>
          </a:prstGeom>
          <a:noFill/>
          <a:ln>
            <a:noFill/>
          </a:ln>
          <a:effectLst>
            <a:softEdge rad="228600"/>
          </a:effectLst>
        </p:spPr>
        <p:txBody>
          <a:bodyPr lIns="64291" tIns="32146" rIns="64291" bIns="32146"/>
          <a:lstStyle/>
          <a:p>
            <a:pPr marL="53975" marR="0" lvl="0" indent="3175" algn="l" defTabSz="914400" rtl="0" eaLnBrk="0" fontAlgn="base" latinLnBrk="0" hangingPunct="0">
              <a:lnSpc>
                <a:spcPct val="100000"/>
              </a:lnSpc>
              <a:spcBef>
                <a:spcPct val="20000"/>
              </a:spcBef>
              <a:spcAft>
                <a:spcPct val="0"/>
              </a:spcAft>
              <a:buClrTx/>
              <a:buSzTx/>
              <a:tabLst/>
              <a:defRPr/>
            </a:pPr>
            <a:r>
              <a:rPr lang="en-US" sz="2800" b="1" dirty="0">
                <a:solidFill>
                  <a:srgbClr val="000000"/>
                </a:solidFill>
                <a:latin typeface="+mn-lt"/>
                <a:ea typeface="ＭＳ Ｐゴシック" pitchFamily="-106" charset="-128"/>
                <a:cs typeface="ＭＳ Ｐゴシック" pitchFamily="-106" charset="-128"/>
              </a:rPr>
              <a:t>Marketing shows off the experience</a:t>
            </a:r>
            <a:endParaRPr kumimoji="0" lang="en-US" sz="2800" b="1" i="0" u="none" strike="noStrike" kern="1200" cap="none" spc="0" normalizeH="0" baseline="0" noProof="0" dirty="0">
              <a:ln>
                <a:noFill/>
              </a:ln>
              <a:solidFill>
                <a:srgbClr val="000000"/>
              </a:solidFill>
              <a:effectLst/>
              <a:uLnTx/>
              <a:uFillTx/>
              <a:latin typeface="+mn-lt"/>
              <a:ea typeface="ＭＳ Ｐゴシック" pitchFamily="-106" charset="-128"/>
              <a:cs typeface="ＭＳ Ｐゴシック" pitchFamily="-10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Clay Studio triples enrollment, doubles revenue</a:t>
            </a:r>
          </a:p>
        </p:txBody>
      </p:sp>
      <p:graphicFrame>
        <p:nvGraphicFramePr>
          <p:cNvPr id="22" name="Content Placeholder 20"/>
          <p:cNvGraphicFramePr>
            <a:graphicFrameLocks noGrp="1"/>
          </p:cNvGraphicFramePr>
          <p:nvPr>
            <p:ph sz="half" idx="1"/>
            <p:extLst>
              <p:ext uri="{D42A27DB-BD31-4B8C-83A1-F6EECF244321}">
                <p14:modId xmlns:p14="http://schemas.microsoft.com/office/powerpoint/2010/main" val="175374004"/>
              </p:ext>
            </p:extLst>
          </p:nvPr>
        </p:nvGraphicFramePr>
        <p:xfrm>
          <a:off x="531019" y="1821657"/>
          <a:ext cx="8155781" cy="396954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7467600" y="1905000"/>
            <a:ext cx="1339453" cy="495803"/>
          </a:xfrm>
          <a:prstGeom prst="rect">
            <a:avLst/>
          </a:prstGeom>
          <a:noFill/>
        </p:spPr>
        <p:txBody>
          <a:bodyPr wrap="square" lIns="64288" tIns="32144" rIns="64288" bIns="32144" rtlCol="0">
            <a:spAutoFit/>
          </a:bodyPr>
          <a:lstStyle/>
          <a:p>
            <a:pPr algn="r" defTabSz="642882" fontAlgn="auto">
              <a:spcBef>
                <a:spcPts val="0"/>
              </a:spcBef>
              <a:spcAft>
                <a:spcPts val="0"/>
              </a:spcAft>
              <a:defRPr/>
            </a:pPr>
            <a:r>
              <a:rPr lang="en-US" sz="2800" kern="0" dirty="0">
                <a:solidFill>
                  <a:schemeClr val="tx2">
                    <a:lumMod val="10000"/>
                  </a:schemeClr>
                </a:solidFill>
                <a:latin typeface="Calibri"/>
                <a:cs typeface="Calibri"/>
              </a:rPr>
              <a:t>+215%</a:t>
            </a:r>
          </a:p>
        </p:txBody>
      </p:sp>
    </p:spTree>
    <p:extLst>
      <p:ext uri="{BB962C8B-B14F-4D97-AF65-F5344CB8AC3E}">
        <p14:creationId xmlns:p14="http://schemas.microsoft.com/office/powerpoint/2010/main" val="347831604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73" y="946548"/>
            <a:ext cx="129832" cy="341915"/>
          </a:xfrm>
          <a:prstGeom prst="rect">
            <a:avLst/>
          </a:prstGeom>
          <a:noFill/>
        </p:spPr>
        <p:txBody>
          <a:bodyPr wrap="none" lIns="64288" tIns="32144" rIns="64288" bIns="32144" rtlCol="0">
            <a:spAutoFit/>
          </a:bodyPr>
          <a:lstStyle/>
          <a:p>
            <a:endParaRPr lang="en-US" dirty="0"/>
          </a:p>
        </p:txBody>
      </p:sp>
      <p:pic>
        <p:nvPicPr>
          <p:cNvPr id="12" name="Picture 11" descr="IMG_264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igure 3 PNB Teen Nigh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22249"/>
            <a:ext cx="9144001" cy="6894269"/>
          </a:xfrm>
          <a:prstGeom prst="rect">
            <a:avLst/>
          </a:prstGeom>
        </p:spPr>
      </p:pic>
      <p:sp>
        <p:nvSpPr>
          <p:cNvPr id="4" name="Rectangle 3"/>
          <p:cNvSpPr/>
          <p:nvPr/>
        </p:nvSpPr>
        <p:spPr>
          <a:xfrm>
            <a:off x="304800" y="53579"/>
            <a:ext cx="5018484" cy="926694"/>
          </a:xfrm>
          <a:prstGeom prst="rect">
            <a:avLst/>
          </a:prstGeom>
          <a:solidFill>
            <a:schemeClr val="tx1">
              <a:lumMod val="65000"/>
              <a:lumOff val="35000"/>
              <a:alpha val="42000"/>
            </a:schemeClr>
          </a:solidFill>
          <a:effectLst>
            <a:softEdge rad="114300"/>
          </a:effectLst>
        </p:spPr>
        <p:txBody>
          <a:bodyPr wrap="square" lIns="64291" tIns="32146" rIns="64291" bIns="32146">
            <a:spAutoFit/>
          </a:bodyPr>
          <a:lstStyle/>
          <a:p>
            <a:r>
              <a:rPr lang="en-US" sz="2800" b="1" dirty="0">
                <a:solidFill>
                  <a:srgbClr val="FFFFFF"/>
                </a:solidFill>
                <a:latin typeface="+mj-lt"/>
                <a:cs typeface="Arial Rounded MT Bold"/>
              </a:rPr>
              <a:t>Pacific Northwest Ballet, Seattle</a:t>
            </a:r>
          </a:p>
          <a:p>
            <a:r>
              <a:rPr lang="en-US" sz="2800" b="1" dirty="0">
                <a:solidFill>
                  <a:srgbClr val="FFFFFF"/>
                </a:solidFill>
                <a:latin typeface="+mj-lt"/>
                <a:cs typeface="Arial Rounded MT Bold"/>
              </a:rPr>
              <a:t>Ellen Walker, Executive Director</a:t>
            </a:r>
          </a:p>
        </p:txBody>
      </p:sp>
      <p:sp>
        <p:nvSpPr>
          <p:cNvPr id="6" name="Content Placeholder 8"/>
          <p:cNvSpPr txBox="1">
            <a:spLocks/>
          </p:cNvSpPr>
          <p:nvPr/>
        </p:nvSpPr>
        <p:spPr>
          <a:xfrm>
            <a:off x="304800" y="4308872"/>
            <a:ext cx="8534400" cy="2549128"/>
          </a:xfrm>
          <a:prstGeom prst="rect">
            <a:avLst/>
          </a:prstGeom>
          <a:solidFill>
            <a:schemeClr val="tx1">
              <a:lumMod val="95000"/>
              <a:lumOff val="5000"/>
              <a:alpha val="46000"/>
            </a:schemeClr>
          </a:solidFill>
          <a:ln>
            <a:noFill/>
          </a:ln>
          <a:effectLst>
            <a:softEdge rad="228600"/>
          </a:effectLst>
        </p:spPr>
        <p:txBody>
          <a:bodyPr lIns="64291" tIns="32146" rIns="64291" bIns="32146"/>
          <a:lstStyle/>
          <a:p>
            <a:pPr marL="342900" marR="0" lvl="0" indent="-342900" algn="l" defTabSz="914400" rtl="0" eaLnBrk="0" fontAlgn="base" latinLnBrk="0" hangingPunct="0">
              <a:lnSpc>
                <a:spcPct val="100000"/>
              </a:lnSpc>
              <a:spcBef>
                <a:spcPct val="20000"/>
              </a:spcBef>
              <a:spcAft>
                <a:spcPct val="0"/>
              </a:spcAft>
              <a:buClrTx/>
              <a:buSzTx/>
              <a:buFont typeface="Arial" pitchFamily="-102" charset="0"/>
              <a:buChar char="•"/>
              <a:tabLst/>
              <a:defRPr/>
            </a:pPr>
            <a:r>
              <a:rPr kumimoji="0" lang="en-US" sz="2800" b="1" i="0" u="none" strike="noStrike" kern="1200" cap="none" spc="0" normalizeH="0" baseline="0" noProof="0" dirty="0">
                <a:ln>
                  <a:noFill/>
                </a:ln>
                <a:solidFill>
                  <a:srgbClr val="FFFFFF"/>
                </a:solidFill>
                <a:effectLst/>
                <a:uLnTx/>
                <a:uFillTx/>
                <a:latin typeface="+mn-lt"/>
                <a:ea typeface="ＭＳ Ｐゴシック" pitchFamily="-106" charset="-128"/>
                <a:cs typeface="ＭＳ Ｐゴシック" pitchFamily="-106" charset="-128"/>
              </a:rPr>
              <a:t>Audi</a:t>
            </a:r>
            <a:r>
              <a:rPr lang="en-US" sz="2800" b="1" dirty="0">
                <a:solidFill>
                  <a:srgbClr val="FFFFFF"/>
                </a:solidFill>
                <a:latin typeface="+mn-lt"/>
                <a:ea typeface="ＭＳ Ｐゴシック" pitchFamily="-106" charset="-128"/>
                <a:cs typeface="ＭＳ Ｐゴシック" pitchFamily="-106" charset="-128"/>
              </a:rPr>
              <a:t>ence: 250,000+, 100+ performances of six mixed-repertory or full-length ballets each season</a:t>
            </a:r>
          </a:p>
          <a:p>
            <a:pPr marL="342900" marR="0" lvl="0" indent="-342900" algn="l" defTabSz="914400" rtl="0" eaLnBrk="0" fontAlgn="base" latinLnBrk="0" hangingPunct="0">
              <a:lnSpc>
                <a:spcPct val="100000"/>
              </a:lnSpc>
              <a:spcBef>
                <a:spcPct val="20000"/>
              </a:spcBef>
              <a:spcAft>
                <a:spcPct val="0"/>
              </a:spcAft>
              <a:buClrTx/>
              <a:buSzTx/>
              <a:buFont typeface="Arial" pitchFamily="-102" charset="0"/>
              <a:buChar char="•"/>
              <a:tabLst/>
              <a:defRPr/>
            </a:pPr>
            <a:r>
              <a:rPr lang="en-US" sz="2800" b="1" dirty="0">
                <a:solidFill>
                  <a:srgbClr val="FFFFFF"/>
                </a:solidFill>
                <a:latin typeface="+mn-lt"/>
                <a:ea typeface="ＭＳ Ｐゴシック" pitchFamily="-106" charset="-128"/>
                <a:cs typeface="ＭＳ Ｐゴシック" pitchFamily="-106" charset="-128"/>
              </a:rPr>
              <a:t>Annual budget: $23 million </a:t>
            </a:r>
          </a:p>
          <a:p>
            <a:pPr marL="342900" marR="0" lvl="0" indent="-342900" algn="l" defTabSz="914400" rtl="0" eaLnBrk="0" fontAlgn="base" latinLnBrk="0" hangingPunct="0">
              <a:lnSpc>
                <a:spcPct val="100000"/>
              </a:lnSpc>
              <a:spcBef>
                <a:spcPct val="20000"/>
              </a:spcBef>
              <a:spcAft>
                <a:spcPct val="0"/>
              </a:spcAft>
              <a:buClrTx/>
              <a:buSzTx/>
              <a:buFont typeface="Arial" pitchFamily="-102" charset="0"/>
              <a:buChar char="•"/>
              <a:tabLst/>
              <a:defRPr/>
            </a:pPr>
            <a:r>
              <a:rPr kumimoji="0" lang="en-US" sz="2800" b="1" i="0" u="none" strike="noStrike" kern="1200" cap="none" spc="0" normalizeH="0" baseline="0" noProof="0" dirty="0">
                <a:ln>
                  <a:noFill/>
                </a:ln>
                <a:solidFill>
                  <a:srgbClr val="FFFFFF"/>
                </a:solidFill>
                <a:effectLst/>
                <a:uLnTx/>
                <a:uFillTx/>
                <a:latin typeface="+mn-lt"/>
                <a:ea typeface="ＭＳ Ｐゴシック" pitchFamily="-106" charset="-128"/>
                <a:cs typeface="ＭＳ Ｐゴシック" pitchFamily="-106" charset="-128"/>
              </a:rPr>
              <a:t>Objective: Encourage teens and young adults to attend </a:t>
            </a:r>
            <a:r>
              <a:rPr lang="en-US" sz="2800" b="1" dirty="0">
                <a:solidFill>
                  <a:srgbClr val="FFFFFF"/>
                </a:solidFill>
                <a:latin typeface="+mn-lt"/>
                <a:ea typeface="ＭＳ Ｐゴシック" pitchFamily="-106" charset="-128"/>
                <a:cs typeface="ＭＳ Ｐゴシック" pitchFamily="-106" charset="-128"/>
              </a:rPr>
              <a:t>performances</a:t>
            </a:r>
            <a:endParaRPr kumimoji="0" lang="en-US" sz="2800" b="1" i="0" u="none" strike="noStrike" kern="1200" cap="none" spc="0" normalizeH="0" baseline="0" noProof="0" dirty="0">
              <a:ln>
                <a:noFill/>
              </a:ln>
              <a:solidFill>
                <a:srgbClr val="FFFFFF"/>
              </a:solidFill>
              <a:effectLst/>
              <a:uLnTx/>
              <a:uFillTx/>
              <a:latin typeface="+mn-lt"/>
              <a:ea typeface="ＭＳ Ｐゴシック" pitchFamily="-106" charset="-128"/>
              <a:cs typeface="ＭＳ Ｐゴシック" pitchFamily="-106"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Choreographers' Showcase &amp; Next Step\NEXT STEP--2011\Teen Night-Rex Tranter\_dsc656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33297" cy="6857999"/>
          </a:xfrm>
          <a:prstGeom prst="rect">
            <a:avLst/>
          </a:prstGeom>
          <a:noFill/>
        </p:spPr>
      </p:pic>
      <p:sp>
        <p:nvSpPr>
          <p:cNvPr id="3" name="Content Placeholder 2"/>
          <p:cNvSpPr txBox="1">
            <a:spLocks/>
          </p:cNvSpPr>
          <p:nvPr/>
        </p:nvSpPr>
        <p:spPr bwMode="auto">
          <a:xfrm>
            <a:off x="0" y="-76200"/>
            <a:ext cx="9144000" cy="1600200"/>
          </a:xfrm>
          <a:prstGeom prst="rect">
            <a:avLst/>
          </a:prstGeom>
          <a:solidFill>
            <a:schemeClr val="bg2">
              <a:lumMod val="90000"/>
              <a:alpha val="59000"/>
            </a:schemeClr>
          </a:solidFill>
          <a:ln w="12700">
            <a:noFill/>
            <a:miter lim="800000"/>
            <a:headEnd/>
            <a:tailEnd/>
          </a:ln>
          <a:effectLst/>
        </p:spPr>
        <p:txBody>
          <a:bodyPr vert="horz" wrap="square" lIns="35715" tIns="35715" rIns="35715" bIns="35715" numCol="1" anchor="t" anchorCtr="0" compatLnSpc="1">
            <a:prstTxWarp prst="textNoShape">
              <a:avLst/>
            </a:prstTxWarp>
            <a:noAutofit/>
          </a:bodyPr>
          <a:lstStyle/>
          <a:p>
            <a:pPr marL="228600" indent="-228600" algn="l" defTabSz="962025">
              <a:spcBef>
                <a:spcPts val="0"/>
              </a:spcBef>
              <a:buSzPct val="44000"/>
              <a:buFont typeface="Wingdings" charset="2"/>
              <a:buChar char="u"/>
              <a:defRPr/>
            </a:pPr>
            <a:r>
              <a:rPr lang="en-US" sz="2400" b="1" kern="0" dirty="0">
                <a:latin typeface="Calibri"/>
                <a:ea typeface="+mn-ea"/>
                <a:cs typeface="Calibri"/>
              </a:rPr>
              <a:t>Teens and young adults said PNB hard to get to know—weren’t sure what it was about, if they would feel welcome.</a:t>
            </a:r>
          </a:p>
          <a:p>
            <a:pPr marL="228600" indent="-228600" algn="l" defTabSz="962025">
              <a:spcBef>
                <a:spcPts val="0"/>
              </a:spcBef>
              <a:buSzPct val="44000"/>
              <a:buFont typeface="Wingdings" charset="2"/>
              <a:buChar char="u"/>
              <a:defRPr/>
            </a:pPr>
            <a:r>
              <a:rPr lang="en-US" sz="2400" b="1" kern="0" dirty="0">
                <a:latin typeface="Calibri"/>
                <a:ea typeface="+mn-ea"/>
                <a:cs typeface="Calibri"/>
              </a:rPr>
              <a:t>Response: Provide multiple ways to get to know PNB</a:t>
            </a:r>
            <a:endParaRPr lang="en-US" sz="2400" b="1" i="1" kern="0" dirty="0">
              <a:latin typeface="Calibri"/>
              <a:ea typeface="+mn-ea"/>
              <a:cs typeface="Calibri"/>
            </a:endParaRPr>
          </a:p>
          <a:p>
            <a:pPr marL="228600" indent="-228600" algn="l" defTabSz="962025">
              <a:spcBef>
                <a:spcPts val="0"/>
              </a:spcBef>
              <a:buSzPct val="44000"/>
              <a:buFont typeface="Wingdings" charset="2"/>
              <a:buChar char="u"/>
              <a:defRPr/>
            </a:pPr>
            <a:r>
              <a:rPr lang="en-US" sz="2400" b="1" kern="0" dirty="0">
                <a:latin typeface="Calibri"/>
                <a:ea typeface="+mn-ea"/>
                <a:cs typeface="Calibri"/>
              </a:rPr>
              <a:t>Teen Night, $10 rehearsal previews, 25 &amp; Under, TeenTix</a:t>
            </a:r>
          </a:p>
          <a:p>
            <a:pPr marL="589308" indent="-401801" algn="l" defTabSz="642915">
              <a:lnSpc>
                <a:spcPct val="120000"/>
              </a:lnSpc>
              <a:spcBef>
                <a:spcPts val="0"/>
              </a:spcBef>
              <a:buSzPct val="44000"/>
              <a:buFont typeface="Gill Sans" pitchFamily="-102" charset="0"/>
              <a:buChar char="•"/>
              <a:defRPr/>
            </a:pPr>
            <a:endParaRPr lang="en-US" sz="2400" b="1" kern="0" dirty="0">
              <a:latin typeface="Calibri"/>
              <a:ea typeface="+mn-ea"/>
              <a:cs typeface="Calibri"/>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457200"/>
            <a:ext cx="8582025" cy="990600"/>
          </a:xfrm>
        </p:spPr>
        <p:txBody>
          <a:bodyPr>
            <a:normAutofit/>
          </a:bodyPr>
          <a:lstStyle/>
          <a:p>
            <a:r>
              <a:rPr lang="en-US" dirty="0"/>
              <a:t>PNB/WEA: Snapshot of Results</a:t>
            </a:r>
          </a:p>
        </p:txBody>
      </p:sp>
      <p:sp>
        <p:nvSpPr>
          <p:cNvPr id="3" name="Content Placeholder 2"/>
          <p:cNvSpPr>
            <a:spLocks noGrp="1"/>
          </p:cNvSpPr>
          <p:nvPr>
            <p:ph idx="1"/>
          </p:nvPr>
        </p:nvSpPr>
        <p:spPr>
          <a:xfrm>
            <a:off x="134113" y="1604106"/>
            <a:ext cx="8728899" cy="1935924"/>
          </a:xfrm>
        </p:spPr>
        <p:txBody>
          <a:bodyPr>
            <a:normAutofit fontScale="70000" lnSpcReduction="20000"/>
          </a:bodyPr>
          <a:lstStyle/>
          <a:p>
            <a:pPr marL="640080" indent="-457200"/>
            <a:r>
              <a:rPr lang="en-US" dirty="0"/>
              <a:t>Huge growth among 13-19 year olds (238% increase in attendance)</a:t>
            </a:r>
          </a:p>
          <a:p>
            <a:pPr marL="640080" indent="-457200"/>
            <a:r>
              <a:rPr lang="en-US" dirty="0"/>
              <a:t>More modest increase among 19-25 year olds (20% increase in attendance)</a:t>
            </a:r>
          </a:p>
          <a:p>
            <a:pPr marL="640080" indent="-457200"/>
            <a:r>
              <a:rPr lang="en-US" dirty="0"/>
              <a:t>Sustained participation at 55% among target groups</a:t>
            </a:r>
          </a:p>
          <a:p>
            <a:pPr marL="640080" indent="-457200"/>
            <a:r>
              <a:rPr lang="en-US" dirty="0"/>
              <a:t>Less success with attraction and retention of 25-40 year olds</a:t>
            </a:r>
          </a:p>
        </p:txBody>
      </p:sp>
      <p:grpSp>
        <p:nvGrpSpPr>
          <p:cNvPr id="7" name="Group 6"/>
          <p:cNvGrpSpPr/>
          <p:nvPr/>
        </p:nvGrpSpPr>
        <p:grpSpPr>
          <a:xfrm>
            <a:off x="280987" y="3629280"/>
            <a:ext cx="8663034" cy="2292095"/>
            <a:chOff x="0" y="4065588"/>
            <a:chExt cx="9144000" cy="241935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4974" y="4065588"/>
              <a:ext cx="3629026" cy="241935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00" y="4065588"/>
              <a:ext cx="1612901" cy="241935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65588"/>
              <a:ext cx="3629025" cy="2419350"/>
            </a:xfrm>
            <a:prstGeom prst="rect">
              <a:avLst/>
            </a:prstGeom>
          </p:spPr>
        </p:pic>
      </p:grpSp>
    </p:spTree>
    <p:extLst>
      <p:ext uri="{BB962C8B-B14F-4D97-AF65-F5344CB8AC3E}">
        <p14:creationId xmlns:p14="http://schemas.microsoft.com/office/powerpoint/2010/main" val="48294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Collateral: Before</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129" y="2014605"/>
            <a:ext cx="1661977" cy="3056252"/>
          </a:xfrm>
          <a:prstGeom prst="rect">
            <a:avLst/>
          </a:prstGeom>
        </p:spPr>
      </p:pic>
      <p:pic>
        <p:nvPicPr>
          <p:cNvPr id="10" name="Picture 9"/>
          <p:cNvPicPr>
            <a:picLocks noChangeAspect="1"/>
          </p:cNvPicPr>
          <p:nvPr/>
        </p:nvPicPr>
        <p:blipFill>
          <a:blip r:embed="rId3"/>
          <a:stretch>
            <a:fillRect/>
          </a:stretch>
        </p:blipFill>
        <p:spPr>
          <a:xfrm>
            <a:off x="6759025" y="2014605"/>
            <a:ext cx="2037501" cy="3056252"/>
          </a:xfrm>
          <a:prstGeom prst="rect">
            <a:avLst/>
          </a:prstGeom>
        </p:spPr>
      </p:pic>
      <p:pic>
        <p:nvPicPr>
          <p:cNvPr id="5" name="Picture 4"/>
          <p:cNvPicPr>
            <a:picLocks noChangeAspect="1"/>
          </p:cNvPicPr>
          <p:nvPr/>
        </p:nvPicPr>
        <p:blipFill>
          <a:blip r:embed="rId4"/>
          <a:stretch>
            <a:fillRect/>
          </a:stretch>
        </p:blipFill>
        <p:spPr>
          <a:xfrm>
            <a:off x="2055963" y="2014605"/>
            <a:ext cx="4571205" cy="3056252"/>
          </a:xfrm>
          <a:prstGeom prst="rect">
            <a:avLst/>
          </a:prstGeom>
        </p:spPr>
      </p:pic>
    </p:spTree>
    <p:extLst>
      <p:ext uri="{BB962C8B-B14F-4D97-AF65-F5344CB8AC3E}">
        <p14:creationId xmlns:p14="http://schemas.microsoft.com/office/powerpoint/2010/main" val="124324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11256</TotalTime>
  <Words>916</Words>
  <Application>Microsoft Macintosh PowerPoint</Application>
  <PresentationFormat>On-screen Show (4:3)</PresentationFormat>
  <Paragraphs>114</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ヒラギノ角ゴ ProN W3</vt:lpstr>
      <vt:lpstr>Arial</vt:lpstr>
      <vt:lpstr>Arial Black</vt:lpstr>
      <vt:lpstr>Arial Rounded MT Bold</vt:lpstr>
      <vt:lpstr>Calibri</vt:lpstr>
      <vt:lpstr>Gill Sans</vt:lpstr>
      <vt:lpstr>Wingdings</vt:lpstr>
      <vt:lpstr>Office Theme</vt:lpstr>
      <vt:lpstr>The Clay Studio, Philadelphia Chris Taylor, President</vt:lpstr>
      <vt:lpstr>PowerPoint Presentation</vt:lpstr>
      <vt:lpstr>PowerPoint Presentation</vt:lpstr>
      <vt:lpstr>Clay Studio triples enrollment, doubles revenue</vt:lpstr>
      <vt:lpstr>PowerPoint Presentation</vt:lpstr>
      <vt:lpstr>PowerPoint Presentation</vt:lpstr>
      <vt:lpstr>PowerPoint Presentation</vt:lpstr>
      <vt:lpstr>PNB/WEA: Snapshot of Results</vt:lpstr>
      <vt:lpstr>Evolution of Collateral: Before</vt:lpstr>
      <vt:lpstr>Evolution of Collateral: After</vt:lpstr>
      <vt:lpstr>Evolution of Collateral: After</vt:lpstr>
      <vt:lpstr>Evolution of Collateral: After</vt:lpstr>
      <vt:lpstr>Fleisher Art Memorial, Philadelphia Magda Martinez, Director of Programs</vt:lpstr>
      <vt:lpstr>PowerPoint Presentation</vt:lpstr>
      <vt:lpstr>The Fleisher engagement mantra emerges from research</vt:lpstr>
      <vt:lpstr>Welcome Us: Transforming Institutional Culture</vt:lpstr>
      <vt:lpstr>Come to us, Show us: Color Wheels</vt:lpstr>
      <vt:lpstr>Changing Perceptions of Fleisher Art Memorial</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Mix Modelling</dc:title>
  <dc:creator>fabio</dc:creator>
  <cp:lastModifiedBy>jan sharrow</cp:lastModifiedBy>
  <cp:revision>431</cp:revision>
  <cp:lastPrinted>2015-05-28T13:21:13Z</cp:lastPrinted>
  <dcterms:created xsi:type="dcterms:W3CDTF">2015-10-28T19:25:59Z</dcterms:created>
  <dcterms:modified xsi:type="dcterms:W3CDTF">2018-06-25T20:22:07Z</dcterms:modified>
</cp:coreProperties>
</file>